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6" r:id="rId3"/>
    <p:sldId id="258" r:id="rId4"/>
    <p:sldId id="257" r:id="rId5"/>
    <p:sldId id="277" r:id="rId6"/>
    <p:sldId id="283" r:id="rId7"/>
    <p:sldId id="278" r:id="rId8"/>
    <p:sldId id="284" r:id="rId9"/>
    <p:sldId id="285" r:id="rId10"/>
    <p:sldId id="264" r:id="rId11"/>
    <p:sldId id="272" r:id="rId12"/>
  </p:sldIdLst>
  <p:sldSz cx="18288000" cy="10287000"/>
  <p:notesSz cx="6858000" cy="9144000"/>
  <p:embeddedFontLst>
    <p:embeddedFont>
      <p:font typeface="Michroma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457B3-64A9-4B81-9D54-C5E931252459}" v="6" dt="2025-09-13T18:15:27.306"/>
  </p1510:revLst>
</p1510:revInfo>
</file>

<file path=ppt/tableStyles.xml><?xml version="1.0" encoding="utf-8"?>
<a:tblStyleLst xmlns:a="http://schemas.openxmlformats.org/drawingml/2006/main" def="{96556775-24C2-422D-B6B0-5EE85C859D1C}">
  <a:tblStyle styleId="{96556775-24C2-422D-B6B0-5EE85C859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52" d="100"/>
          <a:sy n="52" d="100"/>
        </p:scale>
        <p:origin x="98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F79ECC0-23B4-DF35-FAAC-088DF708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>
            <a:extLst>
              <a:ext uri="{FF2B5EF4-FFF2-40B4-BE49-F238E27FC236}">
                <a16:creationId xmlns:a16="http://schemas.microsoft.com/office/drawing/2014/main" id="{1A5A0741-C97F-B828-A5F6-2FD1DFE18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>
            <a:extLst>
              <a:ext uri="{FF2B5EF4-FFF2-40B4-BE49-F238E27FC236}">
                <a16:creationId xmlns:a16="http://schemas.microsoft.com/office/drawing/2014/main" id="{94DF520E-C40C-9336-86BD-A055B644E0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0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19F91CF-B270-CC70-9928-595748FE2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>
            <a:extLst>
              <a:ext uri="{FF2B5EF4-FFF2-40B4-BE49-F238E27FC236}">
                <a16:creationId xmlns:a16="http://schemas.microsoft.com/office/drawing/2014/main" id="{C4021EBC-956A-30E7-7E02-BFAF5F1BC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>
            <a:extLst>
              <a:ext uri="{FF2B5EF4-FFF2-40B4-BE49-F238E27FC236}">
                <a16:creationId xmlns:a16="http://schemas.microsoft.com/office/drawing/2014/main" id="{FDBEF73A-FF7E-45EC-12A1-9D5ACE77E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38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F878935C-9762-774A-46CE-BB36CEF7E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>
            <a:extLst>
              <a:ext uri="{FF2B5EF4-FFF2-40B4-BE49-F238E27FC236}">
                <a16:creationId xmlns:a16="http://schemas.microsoft.com/office/drawing/2014/main" id="{DDE0A520-4E84-5418-9663-2691044C6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>
            <a:extLst>
              <a:ext uri="{FF2B5EF4-FFF2-40B4-BE49-F238E27FC236}">
                <a16:creationId xmlns:a16="http://schemas.microsoft.com/office/drawing/2014/main" id="{C472F3A9-2A9B-AE02-1E4B-59C2F0D22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68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870851C-2F7C-A077-F898-713743F4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>
            <a:extLst>
              <a:ext uri="{FF2B5EF4-FFF2-40B4-BE49-F238E27FC236}">
                <a16:creationId xmlns:a16="http://schemas.microsoft.com/office/drawing/2014/main" id="{7A0F10B8-02D7-19D7-72A6-F27E3B233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>
            <a:extLst>
              <a:ext uri="{FF2B5EF4-FFF2-40B4-BE49-F238E27FC236}">
                <a16:creationId xmlns:a16="http://schemas.microsoft.com/office/drawing/2014/main" id="{861F1812-C322-B546-9964-731AFDBCE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11925C24-B944-FF3A-8811-2E7E5232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>
            <a:extLst>
              <a:ext uri="{FF2B5EF4-FFF2-40B4-BE49-F238E27FC236}">
                <a16:creationId xmlns:a16="http://schemas.microsoft.com/office/drawing/2014/main" id="{82DA43DE-7C09-4C99-0090-6CF09BDE4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>
            <a:extLst>
              <a:ext uri="{FF2B5EF4-FFF2-40B4-BE49-F238E27FC236}">
                <a16:creationId xmlns:a16="http://schemas.microsoft.com/office/drawing/2014/main" id="{BCE85119-E202-D74C-D65F-C006C8CB7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535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4F89DFDA-9F9A-3907-30D0-FEC85F61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>
            <a:extLst>
              <a:ext uri="{FF2B5EF4-FFF2-40B4-BE49-F238E27FC236}">
                <a16:creationId xmlns:a16="http://schemas.microsoft.com/office/drawing/2014/main" id="{F6566DCD-6531-8B1F-12EC-4D9C92B3A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>
            <a:extLst>
              <a:ext uri="{FF2B5EF4-FFF2-40B4-BE49-F238E27FC236}">
                <a16:creationId xmlns:a16="http://schemas.microsoft.com/office/drawing/2014/main" id="{E2968D58-DDF7-E453-7052-B6E979B3B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4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8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1"/>
          <p:cNvGrpSpPr/>
          <p:nvPr/>
        </p:nvGrpSpPr>
        <p:grpSpPr>
          <a:xfrm>
            <a:off x="1040829" y="884038"/>
            <a:ext cx="6625970" cy="3111939"/>
            <a:chOff x="0" y="-38100"/>
            <a:chExt cx="1745100" cy="819600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1744995" cy="781371"/>
            </a:xfrm>
            <a:custGeom>
              <a:avLst/>
              <a:gdLst/>
              <a:ahLst/>
              <a:cxnLst/>
              <a:rect l="l" t="t" r="r" b="b"/>
              <a:pathLst>
                <a:path w="1744995" h="781371" extrusionOk="0">
                  <a:moveTo>
                    <a:pt x="35055" y="0"/>
                  </a:moveTo>
                  <a:lnTo>
                    <a:pt x="1709940" y="0"/>
                  </a:lnTo>
                  <a:cubicBezTo>
                    <a:pt x="1729300" y="0"/>
                    <a:pt x="1744995" y="15695"/>
                    <a:pt x="1744995" y="35055"/>
                  </a:cubicBezTo>
                  <a:lnTo>
                    <a:pt x="1744995" y="746316"/>
                  </a:lnTo>
                  <a:cubicBezTo>
                    <a:pt x="1744995" y="765676"/>
                    <a:pt x="1729300" y="781371"/>
                    <a:pt x="1709940" y="781371"/>
                  </a:cubicBezTo>
                  <a:lnTo>
                    <a:pt x="35055" y="781371"/>
                  </a:lnTo>
                  <a:cubicBezTo>
                    <a:pt x="15695" y="781371"/>
                    <a:pt x="0" y="765676"/>
                    <a:pt x="0" y="746316"/>
                  </a:cubicBezTo>
                  <a:lnTo>
                    <a:pt x="0" y="35055"/>
                  </a:lnTo>
                  <a:cubicBezTo>
                    <a:pt x="0" y="15695"/>
                    <a:pt x="15695" y="0"/>
                    <a:pt x="35055" y="0"/>
                  </a:cubicBezTo>
                  <a:close/>
                </a:path>
              </a:pathLst>
            </a:custGeom>
            <a:solidFill>
              <a:srgbClr val="C67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 txBox="1"/>
            <p:nvPr/>
          </p:nvSpPr>
          <p:spPr>
            <a:xfrm>
              <a:off x="0" y="-38100"/>
              <a:ext cx="1745100" cy="8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" name="Google Shape;103;p11"/>
          <p:cNvPicPr preferRelativeResize="0"/>
          <p:nvPr/>
        </p:nvPicPr>
        <p:blipFill rotWithShape="1">
          <a:blip r:embed="rId2">
            <a:alphaModFix/>
          </a:blip>
          <a:srcRect b="6480"/>
          <a:stretch/>
        </p:blipFill>
        <p:spPr>
          <a:xfrm>
            <a:off x="9023225" y="3425"/>
            <a:ext cx="938305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l="82036" t="3334"/>
          <a:stretch/>
        </p:blipFill>
        <p:spPr>
          <a:xfrm>
            <a:off x="0" y="0"/>
            <a:ext cx="1651199" cy="10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7700" y="2295187"/>
            <a:ext cx="6625974" cy="662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111" y="1281621"/>
            <a:ext cx="1651200" cy="20256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1402800" y="1354325"/>
            <a:ext cx="5935200" cy="22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1pPr>
            <a:lvl2pPr lvl="1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2pPr>
            <a:lvl3pPr lvl="2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3pPr>
            <a:lvl4pPr lvl="3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4pPr>
            <a:lvl5pPr lvl="4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5pPr>
            <a:lvl6pPr lvl="5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6pPr>
            <a:lvl7pPr lvl="6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7pPr>
            <a:lvl8pPr lvl="7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8pPr>
            <a:lvl9pPr lvl="8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402800" y="4881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4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Char char="•"/>
              <a:defRPr sz="3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–"/>
              <a:defRPr sz="3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•"/>
              <a:defRPr sz="25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9"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-474669" y="3874642"/>
            <a:ext cx="17736888" cy="6600955"/>
          </a:xfrm>
          <a:custGeom>
            <a:avLst/>
            <a:gdLst/>
            <a:ahLst/>
            <a:cxnLst/>
            <a:rect l="l" t="t" r="r" b="b"/>
            <a:pathLst>
              <a:path w="4670675" h="1738237" extrusionOk="0">
                <a:moveTo>
                  <a:pt x="13097" y="0"/>
                </a:moveTo>
                <a:lnTo>
                  <a:pt x="4657578" y="0"/>
                </a:lnTo>
                <a:cubicBezTo>
                  <a:pt x="4661052" y="0"/>
                  <a:pt x="4664383" y="1380"/>
                  <a:pt x="4666839" y="3836"/>
                </a:cubicBezTo>
                <a:cubicBezTo>
                  <a:pt x="4669295" y="6292"/>
                  <a:pt x="4670675" y="9623"/>
                  <a:pt x="4670675" y="13097"/>
                </a:cubicBezTo>
                <a:lnTo>
                  <a:pt x="4670675" y="1725140"/>
                </a:lnTo>
                <a:cubicBezTo>
                  <a:pt x="4670675" y="1732373"/>
                  <a:pt x="4664811" y="1738237"/>
                  <a:pt x="4657578" y="1738237"/>
                </a:cubicBezTo>
                <a:lnTo>
                  <a:pt x="13097" y="1738237"/>
                </a:lnTo>
                <a:cubicBezTo>
                  <a:pt x="9623" y="1738237"/>
                  <a:pt x="6292" y="1736857"/>
                  <a:pt x="3836" y="1734401"/>
                </a:cubicBezTo>
                <a:cubicBezTo>
                  <a:pt x="1380" y="1731945"/>
                  <a:pt x="0" y="1728613"/>
                  <a:pt x="0" y="1725140"/>
                </a:cubicBezTo>
                <a:lnTo>
                  <a:pt x="0" y="13097"/>
                </a:lnTo>
                <a:cubicBezTo>
                  <a:pt x="0" y="9623"/>
                  <a:pt x="1380" y="6292"/>
                  <a:pt x="3836" y="3836"/>
                </a:cubicBezTo>
                <a:cubicBezTo>
                  <a:pt x="6292" y="1380"/>
                  <a:pt x="9623" y="0"/>
                  <a:pt x="13097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11106067" y="1028700"/>
            <a:ext cx="6154244" cy="2605195"/>
          </a:xfrm>
          <a:custGeom>
            <a:avLst/>
            <a:gdLst/>
            <a:ahLst/>
            <a:cxnLst/>
            <a:rect l="l" t="t" r="r" b="b"/>
            <a:pathLst>
              <a:path w="1620604" h="686029" extrusionOk="0">
                <a:moveTo>
                  <a:pt x="37746" y="0"/>
                </a:moveTo>
                <a:lnTo>
                  <a:pt x="1582859" y="0"/>
                </a:lnTo>
                <a:cubicBezTo>
                  <a:pt x="1592870" y="0"/>
                  <a:pt x="1602470" y="3977"/>
                  <a:pt x="1609549" y="11055"/>
                </a:cubicBezTo>
                <a:cubicBezTo>
                  <a:pt x="1616628" y="18134"/>
                  <a:pt x="1620604" y="27735"/>
                  <a:pt x="1620604" y="37746"/>
                </a:cubicBezTo>
                <a:lnTo>
                  <a:pt x="1620604" y="648283"/>
                </a:lnTo>
                <a:cubicBezTo>
                  <a:pt x="1620604" y="669130"/>
                  <a:pt x="1603705" y="686029"/>
                  <a:pt x="1582859" y="686029"/>
                </a:cubicBezTo>
                <a:lnTo>
                  <a:pt x="37746" y="686029"/>
                </a:lnTo>
                <a:cubicBezTo>
                  <a:pt x="16899" y="686029"/>
                  <a:pt x="0" y="669130"/>
                  <a:pt x="0" y="648283"/>
                </a:cubicBezTo>
                <a:lnTo>
                  <a:pt x="0" y="37746"/>
                </a:lnTo>
                <a:cubicBezTo>
                  <a:pt x="0" y="16899"/>
                  <a:pt x="16899" y="0"/>
                  <a:pt x="37746" y="0"/>
                </a:cubicBezTo>
                <a:close/>
              </a:path>
            </a:pathLst>
          </a:custGeom>
          <a:solidFill>
            <a:srgbClr val="4A15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l="44622" t="75553"/>
          <a:stretch/>
        </p:blipFill>
        <p:spPr>
          <a:xfrm>
            <a:off x="0" y="0"/>
            <a:ext cx="2526773" cy="100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1539100" y="1169800"/>
            <a:ext cx="8961900" cy="210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1"/>
          </p:nvPr>
        </p:nvSpPr>
        <p:spPr>
          <a:xfrm>
            <a:off x="11729925" y="1506825"/>
            <a:ext cx="50271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2"/>
          </p:nvPr>
        </p:nvSpPr>
        <p:spPr>
          <a:xfrm>
            <a:off x="1539100" y="6656225"/>
            <a:ext cx="4458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45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Char char="•"/>
              <a:defRPr sz="3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–"/>
              <a:defRPr sz="3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•"/>
              <a:defRPr sz="25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3"/>
          </p:nvPr>
        </p:nvSpPr>
        <p:spPr>
          <a:xfrm>
            <a:off x="6648063" y="6656225"/>
            <a:ext cx="4458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45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Char char="•"/>
              <a:defRPr sz="3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–"/>
              <a:defRPr sz="3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•"/>
              <a:defRPr sz="25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4"/>
          </p:nvPr>
        </p:nvSpPr>
        <p:spPr>
          <a:xfrm>
            <a:off x="11757050" y="6656225"/>
            <a:ext cx="4458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45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Char char="•"/>
              <a:defRPr sz="3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–"/>
              <a:defRPr sz="3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•"/>
              <a:defRPr sz="25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CUSTOM_10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>
            <a:spLocks noGrp="1"/>
          </p:cNvSpPr>
          <p:nvPr>
            <p:ph type="pic" idx="2"/>
          </p:nvPr>
        </p:nvSpPr>
        <p:spPr>
          <a:xfrm>
            <a:off x="10566700" y="0"/>
            <a:ext cx="8592300" cy="10408800"/>
          </a:xfrm>
          <a:prstGeom prst="roundRect">
            <a:avLst>
              <a:gd name="adj" fmla="val 3650"/>
            </a:avLst>
          </a:prstGeom>
          <a:noFill/>
          <a:ln>
            <a:noFill/>
          </a:ln>
        </p:spPr>
      </p:sp>
      <p:sp>
        <p:nvSpPr>
          <p:cNvPr id="120" name="Google Shape;120;p13"/>
          <p:cNvSpPr/>
          <p:nvPr/>
        </p:nvSpPr>
        <p:spPr>
          <a:xfrm>
            <a:off x="-163307" y="5143500"/>
            <a:ext cx="11517726" cy="5569296"/>
          </a:xfrm>
          <a:custGeom>
            <a:avLst/>
            <a:gdLst/>
            <a:ahLst/>
            <a:cxnLst/>
            <a:rect l="l" t="t" r="r" b="b"/>
            <a:pathLst>
              <a:path w="3032976" h="1466569" extrusionOk="0">
                <a:moveTo>
                  <a:pt x="20169" y="0"/>
                </a:moveTo>
                <a:lnTo>
                  <a:pt x="3012807" y="0"/>
                </a:lnTo>
                <a:cubicBezTo>
                  <a:pt x="3018156" y="0"/>
                  <a:pt x="3023286" y="2125"/>
                  <a:pt x="3027068" y="5907"/>
                </a:cubicBezTo>
                <a:cubicBezTo>
                  <a:pt x="3030851" y="9690"/>
                  <a:pt x="3032976" y="14820"/>
                  <a:pt x="3032976" y="20169"/>
                </a:cubicBezTo>
                <a:lnTo>
                  <a:pt x="3032976" y="1446400"/>
                </a:lnTo>
                <a:cubicBezTo>
                  <a:pt x="3032976" y="1451749"/>
                  <a:pt x="3030851" y="1456879"/>
                  <a:pt x="3027068" y="1460661"/>
                </a:cubicBezTo>
                <a:cubicBezTo>
                  <a:pt x="3023286" y="1464444"/>
                  <a:pt x="3018156" y="1466569"/>
                  <a:pt x="3012807" y="1466569"/>
                </a:cubicBezTo>
                <a:lnTo>
                  <a:pt x="20169" y="1466569"/>
                </a:lnTo>
                <a:cubicBezTo>
                  <a:pt x="14820" y="1466569"/>
                  <a:pt x="9690" y="1464444"/>
                  <a:pt x="5907" y="1460661"/>
                </a:cubicBezTo>
                <a:cubicBezTo>
                  <a:pt x="2125" y="1456879"/>
                  <a:pt x="0" y="1451749"/>
                  <a:pt x="0" y="1446400"/>
                </a:cubicBezTo>
                <a:lnTo>
                  <a:pt x="0" y="20169"/>
                </a:lnTo>
                <a:cubicBezTo>
                  <a:pt x="0" y="14820"/>
                  <a:pt x="2125" y="9690"/>
                  <a:pt x="5907" y="5907"/>
                </a:cubicBezTo>
                <a:cubicBezTo>
                  <a:pt x="9690" y="2125"/>
                  <a:pt x="14820" y="0"/>
                  <a:pt x="20169" y="0"/>
                </a:cubicBezTo>
                <a:close/>
              </a:path>
            </a:pathLst>
          </a:custGeom>
          <a:solidFill>
            <a:srgbClr val="C67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9992643" y="4722000"/>
            <a:ext cx="1399718" cy="1399718"/>
          </a:xfrm>
          <a:custGeom>
            <a:avLst/>
            <a:gdLst/>
            <a:ahLst/>
            <a:cxnLst/>
            <a:rect l="l" t="t" r="r" b="b"/>
            <a:pathLst>
              <a:path w="1399718" h="1399718" extrusionOk="0">
                <a:moveTo>
                  <a:pt x="0" y="0"/>
                </a:moveTo>
                <a:lnTo>
                  <a:pt x="1399718" y="0"/>
                </a:lnTo>
                <a:lnTo>
                  <a:pt x="1399718" y="1399717"/>
                </a:lnTo>
                <a:lnTo>
                  <a:pt x="0" y="1399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2" name="Google Shape;122;p13"/>
          <p:cNvPicPr preferRelativeResize="0"/>
          <p:nvPr/>
        </p:nvPicPr>
        <p:blipFill rotWithShape="1">
          <a:blip r:embed="rId3">
            <a:alphaModFix/>
          </a:blip>
          <a:srcRect l="20089" t="16950"/>
          <a:stretch/>
        </p:blipFill>
        <p:spPr>
          <a:xfrm>
            <a:off x="-29250" y="0"/>
            <a:ext cx="2826599" cy="258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1539100" y="1261000"/>
            <a:ext cx="7809300" cy="337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None/>
              <a:defRPr sz="9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1539100" y="6974875"/>
            <a:ext cx="8303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Montserrat"/>
              <a:buChar char="•"/>
              <a:defRPr sz="2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Montserrat"/>
              <a:buChar char="–"/>
              <a:defRPr sz="2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SzPts val="1800"/>
              <a:buFont typeface="Montserrat"/>
              <a:buChar char="•"/>
              <a:defRPr sz="1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SzPts val="1600"/>
              <a:buFont typeface="Montserrat"/>
              <a:buChar char="–"/>
              <a:defRPr sz="16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SzPts val="1400"/>
              <a:buFont typeface="Montserrat"/>
              <a:buChar char="»"/>
              <a:defRPr sz="1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SzPts val="1200"/>
              <a:buFont typeface="Montserrat"/>
              <a:buChar char="•"/>
              <a:defRPr sz="12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Montserrat"/>
              <a:buChar char="•"/>
              <a:defRPr sz="1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3"/>
          </p:nvPr>
        </p:nvSpPr>
        <p:spPr>
          <a:xfrm>
            <a:off x="1539100" y="5494325"/>
            <a:ext cx="8144700" cy="128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5150"/>
              <a:buNone/>
              <a:defRPr sz="51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r="37083" b="40426"/>
          <a:stretch/>
        </p:blipFill>
        <p:spPr>
          <a:xfrm>
            <a:off x="14954575" y="7962500"/>
            <a:ext cx="3333427" cy="23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1028700" y="1028700"/>
            <a:ext cx="16233272" cy="6637419"/>
          </a:xfrm>
          <a:custGeom>
            <a:avLst/>
            <a:gdLst/>
            <a:ahLst/>
            <a:cxnLst/>
            <a:rect l="l" t="t" r="r" b="b"/>
            <a:pathLst>
              <a:path w="4274726" h="1747839" extrusionOk="0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1733529"/>
                </a:lnTo>
                <a:cubicBezTo>
                  <a:pt x="4274726" y="1737325"/>
                  <a:pt x="4273218" y="1740964"/>
                  <a:pt x="4270535" y="1743648"/>
                </a:cubicBezTo>
                <a:cubicBezTo>
                  <a:pt x="4267851" y="1746332"/>
                  <a:pt x="4264211" y="1747839"/>
                  <a:pt x="4260416" y="1747839"/>
                </a:cubicBezTo>
                <a:lnTo>
                  <a:pt x="14310" y="1747839"/>
                </a:lnTo>
                <a:cubicBezTo>
                  <a:pt x="10515" y="1747839"/>
                  <a:pt x="6875" y="1746332"/>
                  <a:pt x="4191" y="1743648"/>
                </a:cubicBezTo>
                <a:cubicBezTo>
                  <a:pt x="1508" y="1740964"/>
                  <a:pt x="0" y="1737325"/>
                  <a:pt x="0" y="1733529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325" y="1028700"/>
            <a:ext cx="6619476" cy="663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3"/>
          <p:cNvGrpSpPr/>
          <p:nvPr/>
        </p:nvGrpSpPr>
        <p:grpSpPr>
          <a:xfrm>
            <a:off x="6289291" y="7684109"/>
            <a:ext cx="10970383" cy="1574202"/>
            <a:chOff x="0" y="-38100"/>
            <a:chExt cx="2889300" cy="414602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2889221" cy="376502"/>
            </a:xfrm>
            <a:custGeom>
              <a:avLst/>
              <a:gdLst/>
              <a:ahLst/>
              <a:cxnLst/>
              <a:rect l="l" t="t" r="r" b="b"/>
              <a:pathLst>
                <a:path w="2889221" h="376502" extrusionOk="0">
                  <a:moveTo>
                    <a:pt x="21172" y="0"/>
                  </a:moveTo>
                  <a:lnTo>
                    <a:pt x="2868049" y="0"/>
                  </a:lnTo>
                  <a:cubicBezTo>
                    <a:pt x="2879741" y="0"/>
                    <a:pt x="2889221" y="9479"/>
                    <a:pt x="2889221" y="21172"/>
                  </a:cubicBezTo>
                  <a:lnTo>
                    <a:pt x="2889221" y="355329"/>
                  </a:lnTo>
                  <a:cubicBezTo>
                    <a:pt x="2889221" y="367023"/>
                    <a:pt x="2879741" y="376502"/>
                    <a:pt x="2868049" y="376502"/>
                  </a:cubicBezTo>
                  <a:lnTo>
                    <a:pt x="21172" y="376502"/>
                  </a:lnTo>
                  <a:cubicBezTo>
                    <a:pt x="9479" y="376502"/>
                    <a:pt x="0" y="367023"/>
                    <a:pt x="0" y="355329"/>
                  </a:cubicBezTo>
                  <a:lnTo>
                    <a:pt x="0" y="21172"/>
                  </a:lnTo>
                  <a:cubicBezTo>
                    <a:pt x="0" y="9479"/>
                    <a:pt x="9479" y="0"/>
                    <a:pt x="21172" y="0"/>
                  </a:cubicBezTo>
                  <a:close/>
                </a:path>
              </a:pathLst>
            </a:custGeom>
            <a:solidFill>
              <a:srgbClr val="4A1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 txBox="1"/>
            <p:nvPr/>
          </p:nvSpPr>
          <p:spPr>
            <a:xfrm>
              <a:off x="0" y="-38100"/>
              <a:ext cx="28893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" name="Google Shape;19;p3"/>
          <p:cNvCxnSpPr/>
          <p:nvPr/>
        </p:nvCxnSpPr>
        <p:spPr>
          <a:xfrm rot="10800000">
            <a:off x="12769629" y="8253645"/>
            <a:ext cx="0" cy="579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 t="70229"/>
          <a:stretch/>
        </p:blipFill>
        <p:spPr>
          <a:xfrm>
            <a:off x="8224975" y="-8"/>
            <a:ext cx="6781026" cy="201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5">
            <a:alphaModFix/>
          </a:blip>
          <a:srcRect l="57993" b="29052"/>
          <a:stretch/>
        </p:blipFill>
        <p:spPr>
          <a:xfrm>
            <a:off x="0" y="6288350"/>
            <a:ext cx="2091549" cy="39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965625" y="1949025"/>
            <a:ext cx="14421000" cy="35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965625" y="5953525"/>
            <a:ext cx="10848000" cy="132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Medium"/>
              <a:buNone/>
              <a:defRPr sz="4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973925" y="8115200"/>
            <a:ext cx="51636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sz="245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3"/>
          </p:nvPr>
        </p:nvSpPr>
        <p:spPr>
          <a:xfrm>
            <a:off x="13401725" y="8115200"/>
            <a:ext cx="31755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sz="245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CUSTOM_1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5250" y="1745525"/>
            <a:ext cx="7569526" cy="666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5487225" y="6947675"/>
            <a:ext cx="7313549" cy="1461736"/>
          </a:xfrm>
          <a:custGeom>
            <a:avLst/>
            <a:gdLst/>
            <a:ahLst/>
            <a:cxnLst/>
            <a:rect l="l" t="t" r="r" b="b"/>
            <a:pathLst>
              <a:path w="1803588" h="289596" extrusionOk="0">
                <a:moveTo>
                  <a:pt x="33916" y="0"/>
                </a:moveTo>
                <a:lnTo>
                  <a:pt x="1769672" y="0"/>
                </a:lnTo>
                <a:cubicBezTo>
                  <a:pt x="1778667" y="0"/>
                  <a:pt x="1787294" y="3573"/>
                  <a:pt x="1793654" y="9934"/>
                </a:cubicBezTo>
                <a:cubicBezTo>
                  <a:pt x="1800015" y="16294"/>
                  <a:pt x="1803588" y="24921"/>
                  <a:pt x="1803588" y="33916"/>
                </a:cubicBezTo>
                <a:lnTo>
                  <a:pt x="1803588" y="255680"/>
                </a:lnTo>
                <a:cubicBezTo>
                  <a:pt x="1803588" y="264675"/>
                  <a:pt x="1800015" y="273302"/>
                  <a:pt x="1793654" y="279663"/>
                </a:cubicBezTo>
                <a:cubicBezTo>
                  <a:pt x="1787294" y="286023"/>
                  <a:pt x="1778667" y="289596"/>
                  <a:pt x="1769672" y="289596"/>
                </a:cubicBezTo>
                <a:lnTo>
                  <a:pt x="33916" y="289596"/>
                </a:lnTo>
                <a:cubicBezTo>
                  <a:pt x="15185" y="289596"/>
                  <a:pt x="0" y="274412"/>
                  <a:pt x="0" y="255680"/>
                </a:cubicBezTo>
                <a:lnTo>
                  <a:pt x="0" y="33916"/>
                </a:lnTo>
                <a:cubicBezTo>
                  <a:pt x="0" y="24921"/>
                  <a:pt x="3573" y="16294"/>
                  <a:pt x="9934" y="9934"/>
                </a:cubicBezTo>
                <a:cubicBezTo>
                  <a:pt x="16294" y="3573"/>
                  <a:pt x="24921" y="0"/>
                  <a:pt x="33916" y="0"/>
                </a:cubicBezTo>
                <a:close/>
              </a:path>
            </a:pathLst>
          </a:custGeom>
          <a:solidFill>
            <a:srgbClr val="C5F4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l="41677" t="34793"/>
          <a:stretch/>
        </p:blipFill>
        <p:spPr>
          <a:xfrm>
            <a:off x="0" y="-25251"/>
            <a:ext cx="6296300" cy="64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r="54753" b="36224"/>
          <a:stretch/>
        </p:blipFill>
        <p:spPr>
          <a:xfrm>
            <a:off x="13187700" y="3726500"/>
            <a:ext cx="5100298" cy="6560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933500" y="2707500"/>
            <a:ext cx="14421000" cy="3596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5995800" y="7086875"/>
            <a:ext cx="6296400" cy="108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350"/>
              <a:buFont typeface="Montserrat Medium"/>
              <a:buNone/>
              <a:defRPr sz="335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and Photo">
  <p:cSld name="CUSTOM_2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r="26481"/>
          <a:stretch/>
        </p:blipFill>
        <p:spPr>
          <a:xfrm>
            <a:off x="11227975" y="785575"/>
            <a:ext cx="7060024" cy="925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028700" y="1028700"/>
            <a:ext cx="8114156" cy="5077233"/>
          </a:xfrm>
          <a:custGeom>
            <a:avLst/>
            <a:gdLst/>
            <a:ahLst/>
            <a:cxnLst/>
            <a:rect l="l" t="t" r="r" b="b"/>
            <a:pathLst>
              <a:path w="2001642" h="1252478" extrusionOk="0">
                <a:moveTo>
                  <a:pt x="28620" y="0"/>
                </a:moveTo>
                <a:lnTo>
                  <a:pt x="1973022" y="0"/>
                </a:lnTo>
                <a:cubicBezTo>
                  <a:pt x="1988828" y="0"/>
                  <a:pt x="2001642" y="12813"/>
                  <a:pt x="2001642" y="28620"/>
                </a:cubicBezTo>
                <a:lnTo>
                  <a:pt x="2001642" y="1223858"/>
                </a:lnTo>
                <a:cubicBezTo>
                  <a:pt x="2001642" y="1239664"/>
                  <a:pt x="1988828" y="1252478"/>
                  <a:pt x="1973022" y="1252478"/>
                </a:cubicBezTo>
                <a:lnTo>
                  <a:pt x="28620" y="1252478"/>
                </a:lnTo>
                <a:cubicBezTo>
                  <a:pt x="12813" y="1252478"/>
                  <a:pt x="0" y="1239664"/>
                  <a:pt x="0" y="1223858"/>
                </a:cubicBezTo>
                <a:lnTo>
                  <a:pt x="0" y="28620"/>
                </a:lnTo>
                <a:cubicBezTo>
                  <a:pt x="0" y="12813"/>
                  <a:pt x="12813" y="0"/>
                  <a:pt x="28620" y="0"/>
                </a:cubicBezTo>
                <a:close/>
              </a:path>
            </a:pathLst>
          </a:custGeom>
          <a:solidFill>
            <a:srgbClr val="C67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9444948" y="2688832"/>
            <a:ext cx="7813250" cy="6568538"/>
          </a:xfrm>
          <a:custGeom>
            <a:avLst/>
            <a:gdLst/>
            <a:ahLst/>
            <a:cxnLst/>
            <a:rect l="l" t="t" r="r" b="b"/>
            <a:pathLst>
              <a:path w="1927413" h="1620361" extrusionOk="0">
                <a:moveTo>
                  <a:pt x="29722" y="0"/>
                </a:moveTo>
                <a:lnTo>
                  <a:pt x="1897691" y="0"/>
                </a:lnTo>
                <a:cubicBezTo>
                  <a:pt x="1905573" y="0"/>
                  <a:pt x="1913133" y="3131"/>
                  <a:pt x="1918707" y="8705"/>
                </a:cubicBezTo>
                <a:cubicBezTo>
                  <a:pt x="1924281" y="14279"/>
                  <a:pt x="1927413" y="21839"/>
                  <a:pt x="1927413" y="29722"/>
                </a:cubicBezTo>
                <a:lnTo>
                  <a:pt x="1927413" y="1590640"/>
                </a:lnTo>
                <a:cubicBezTo>
                  <a:pt x="1927413" y="1607055"/>
                  <a:pt x="1914106" y="1620361"/>
                  <a:pt x="1897691" y="1620361"/>
                </a:cubicBezTo>
                <a:lnTo>
                  <a:pt x="29722" y="1620361"/>
                </a:lnTo>
                <a:cubicBezTo>
                  <a:pt x="13307" y="1620361"/>
                  <a:pt x="0" y="1607055"/>
                  <a:pt x="0" y="1590640"/>
                </a:cubicBezTo>
                <a:lnTo>
                  <a:pt x="0" y="29722"/>
                </a:lnTo>
                <a:cubicBezTo>
                  <a:pt x="0" y="13307"/>
                  <a:pt x="13307" y="0"/>
                  <a:pt x="29722" y="0"/>
                </a:cubicBezTo>
                <a:close/>
              </a:path>
            </a:pathLst>
          </a:custGeom>
          <a:solidFill>
            <a:srgbClr val="4A15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7125" y="2097075"/>
            <a:ext cx="1442398" cy="10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>
            <a:spLocks noGrp="1"/>
          </p:cNvSpPr>
          <p:nvPr>
            <p:ph type="pic" idx="2"/>
          </p:nvPr>
        </p:nvSpPr>
        <p:spPr>
          <a:xfrm>
            <a:off x="1058400" y="6539163"/>
            <a:ext cx="8114100" cy="2719200"/>
          </a:xfrm>
          <a:prstGeom prst="roundRect">
            <a:avLst>
              <a:gd name="adj" fmla="val 7784"/>
            </a:avLst>
          </a:prstGeom>
          <a:noFill/>
          <a:ln>
            <a:noFill/>
          </a:ln>
        </p:spPr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093200" y="3170850"/>
            <a:ext cx="6615900" cy="293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0093200" y="6419288"/>
            <a:ext cx="58347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3"/>
          </p:nvPr>
        </p:nvSpPr>
        <p:spPr>
          <a:xfrm>
            <a:off x="10093200" y="7589350"/>
            <a:ext cx="6350100" cy="13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–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–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»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3099925" y="1531775"/>
            <a:ext cx="55080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Montserrat Medium"/>
              <a:buNone/>
              <a:defRPr sz="33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3099925" y="2927725"/>
            <a:ext cx="55080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Montserrat Medium"/>
              <a:buNone/>
              <a:defRPr sz="33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3099925" y="4323675"/>
            <a:ext cx="55080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50"/>
              <a:buFont typeface="Montserrat Medium"/>
              <a:buNone/>
              <a:defRPr sz="33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7"/>
          </p:nvPr>
        </p:nvSpPr>
        <p:spPr>
          <a:xfrm>
            <a:off x="1263725" y="1585175"/>
            <a:ext cx="15570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1263725" y="3115963"/>
            <a:ext cx="15570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1263725" y="4517675"/>
            <a:ext cx="15570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3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38867"/>
          <a:stretch/>
        </p:blipFill>
        <p:spPr>
          <a:xfrm>
            <a:off x="7306125" y="6956974"/>
            <a:ext cx="5792123" cy="33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r="56049"/>
          <a:stretch/>
        </p:blipFill>
        <p:spPr>
          <a:xfrm>
            <a:off x="15744847" y="0"/>
            <a:ext cx="2543149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1428750" y="3398260"/>
            <a:ext cx="7521507" cy="5569296"/>
          </a:xfrm>
          <a:custGeom>
            <a:avLst/>
            <a:gdLst/>
            <a:ahLst/>
            <a:cxnLst/>
            <a:rect l="l" t="t" r="r" b="b"/>
            <a:pathLst>
              <a:path w="1980647" h="1466569" extrusionOk="0">
                <a:moveTo>
                  <a:pt x="30884" y="0"/>
                </a:moveTo>
                <a:lnTo>
                  <a:pt x="1949763" y="0"/>
                </a:lnTo>
                <a:cubicBezTo>
                  <a:pt x="1966820" y="0"/>
                  <a:pt x="1980647" y="13827"/>
                  <a:pt x="1980647" y="30884"/>
                </a:cubicBezTo>
                <a:lnTo>
                  <a:pt x="1980647" y="1435684"/>
                </a:lnTo>
                <a:cubicBezTo>
                  <a:pt x="1980647" y="1443875"/>
                  <a:pt x="1977393" y="1451731"/>
                  <a:pt x="1971601" y="1457523"/>
                </a:cubicBezTo>
                <a:cubicBezTo>
                  <a:pt x="1965809" y="1463315"/>
                  <a:pt x="1957954" y="1466569"/>
                  <a:pt x="1949763" y="1466569"/>
                </a:cubicBezTo>
                <a:lnTo>
                  <a:pt x="30884" y="1466569"/>
                </a:lnTo>
                <a:cubicBezTo>
                  <a:pt x="13827" y="1466569"/>
                  <a:pt x="0" y="1452741"/>
                  <a:pt x="0" y="1435684"/>
                </a:cubicBezTo>
                <a:lnTo>
                  <a:pt x="0" y="30884"/>
                </a:lnTo>
                <a:cubicBezTo>
                  <a:pt x="0" y="22693"/>
                  <a:pt x="3254" y="14838"/>
                  <a:pt x="9046" y="9046"/>
                </a:cubicBezTo>
                <a:cubicBezTo>
                  <a:pt x="14838" y="3254"/>
                  <a:pt x="22693" y="0"/>
                  <a:pt x="30884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4320869" y="1320362"/>
            <a:ext cx="9647849" cy="1571216"/>
          </a:xfrm>
          <a:custGeom>
            <a:avLst/>
            <a:gdLst/>
            <a:ahLst/>
            <a:cxnLst/>
            <a:rect l="l" t="t" r="r" b="b"/>
            <a:pathLst>
              <a:path w="2540579" h="413750" extrusionOk="0">
                <a:moveTo>
                  <a:pt x="24077" y="0"/>
                </a:moveTo>
                <a:lnTo>
                  <a:pt x="2516502" y="0"/>
                </a:lnTo>
                <a:cubicBezTo>
                  <a:pt x="2522888" y="0"/>
                  <a:pt x="2529012" y="2537"/>
                  <a:pt x="2533527" y="7052"/>
                </a:cubicBezTo>
                <a:cubicBezTo>
                  <a:pt x="2538043" y="11568"/>
                  <a:pt x="2540579" y="17692"/>
                  <a:pt x="2540579" y="24077"/>
                </a:cubicBezTo>
                <a:lnTo>
                  <a:pt x="2540579" y="389672"/>
                </a:lnTo>
                <a:cubicBezTo>
                  <a:pt x="2540579" y="396058"/>
                  <a:pt x="2538043" y="402182"/>
                  <a:pt x="2533527" y="406697"/>
                </a:cubicBezTo>
                <a:cubicBezTo>
                  <a:pt x="2529012" y="411213"/>
                  <a:pt x="2522888" y="413750"/>
                  <a:pt x="2516502" y="413750"/>
                </a:cubicBezTo>
                <a:lnTo>
                  <a:pt x="24077" y="413750"/>
                </a:lnTo>
                <a:cubicBezTo>
                  <a:pt x="17692" y="413750"/>
                  <a:pt x="11568" y="411213"/>
                  <a:pt x="7052" y="406697"/>
                </a:cubicBezTo>
                <a:cubicBezTo>
                  <a:pt x="2537" y="402182"/>
                  <a:pt x="0" y="396058"/>
                  <a:pt x="0" y="389672"/>
                </a:cubicBezTo>
                <a:lnTo>
                  <a:pt x="0" y="24077"/>
                </a:lnTo>
                <a:cubicBezTo>
                  <a:pt x="0" y="17692"/>
                  <a:pt x="2537" y="11568"/>
                  <a:pt x="7052" y="7052"/>
                </a:cubicBezTo>
                <a:cubicBezTo>
                  <a:pt x="11568" y="2537"/>
                  <a:pt x="17692" y="0"/>
                  <a:pt x="24077" y="0"/>
                </a:cubicBezTo>
                <a:close/>
              </a:path>
            </a:pathLst>
          </a:custGeom>
          <a:solidFill>
            <a:srgbClr val="FFD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9338120" y="3398260"/>
            <a:ext cx="7521507" cy="5569296"/>
          </a:xfrm>
          <a:custGeom>
            <a:avLst/>
            <a:gdLst/>
            <a:ahLst/>
            <a:cxnLst/>
            <a:rect l="l" t="t" r="r" b="b"/>
            <a:pathLst>
              <a:path w="1980647" h="1466569" extrusionOk="0">
                <a:moveTo>
                  <a:pt x="30884" y="0"/>
                </a:moveTo>
                <a:lnTo>
                  <a:pt x="1949763" y="0"/>
                </a:lnTo>
                <a:cubicBezTo>
                  <a:pt x="1966820" y="0"/>
                  <a:pt x="1980647" y="13827"/>
                  <a:pt x="1980647" y="30884"/>
                </a:cubicBezTo>
                <a:lnTo>
                  <a:pt x="1980647" y="1435684"/>
                </a:lnTo>
                <a:cubicBezTo>
                  <a:pt x="1980647" y="1443875"/>
                  <a:pt x="1977393" y="1451731"/>
                  <a:pt x="1971601" y="1457523"/>
                </a:cubicBezTo>
                <a:cubicBezTo>
                  <a:pt x="1965809" y="1463315"/>
                  <a:pt x="1957954" y="1466569"/>
                  <a:pt x="1949763" y="1466569"/>
                </a:cubicBezTo>
                <a:lnTo>
                  <a:pt x="30884" y="1466569"/>
                </a:lnTo>
                <a:cubicBezTo>
                  <a:pt x="13827" y="1466569"/>
                  <a:pt x="0" y="1452741"/>
                  <a:pt x="0" y="1435684"/>
                </a:cubicBezTo>
                <a:lnTo>
                  <a:pt x="0" y="30884"/>
                </a:lnTo>
                <a:cubicBezTo>
                  <a:pt x="0" y="22693"/>
                  <a:pt x="3254" y="14838"/>
                  <a:pt x="9046" y="9046"/>
                </a:cubicBezTo>
                <a:cubicBezTo>
                  <a:pt x="14838" y="3254"/>
                  <a:pt x="22693" y="0"/>
                  <a:pt x="30884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4610850" y="1598813"/>
            <a:ext cx="9066300" cy="10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1"/>
          </p:nvPr>
        </p:nvSpPr>
        <p:spPr>
          <a:xfrm>
            <a:off x="2014450" y="3853475"/>
            <a:ext cx="63501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2014450" y="5023525"/>
            <a:ext cx="6350100" cy="3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3"/>
          </p:nvPr>
        </p:nvSpPr>
        <p:spPr>
          <a:xfrm>
            <a:off x="9923825" y="3856375"/>
            <a:ext cx="63501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9923825" y="5026425"/>
            <a:ext cx="6350100" cy="3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hotos">
  <p:cSld name="CUSTOM_4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9932375" y="-72200"/>
            <a:ext cx="8870700" cy="10448700"/>
          </a:xfrm>
          <a:prstGeom prst="roundRect">
            <a:avLst>
              <a:gd name="adj" fmla="val 3650"/>
            </a:avLst>
          </a:prstGeom>
          <a:noFill/>
          <a:ln>
            <a:noFill/>
          </a:ln>
        </p:spPr>
      </p:sp>
      <p:sp>
        <p:nvSpPr>
          <p:cNvPr id="61" name="Google Shape;61;p7"/>
          <p:cNvSpPr>
            <a:spLocks noGrp="1"/>
          </p:cNvSpPr>
          <p:nvPr>
            <p:ph type="pic" idx="3"/>
          </p:nvPr>
        </p:nvSpPr>
        <p:spPr>
          <a:xfrm>
            <a:off x="-158700" y="5931375"/>
            <a:ext cx="9454500" cy="4833000"/>
          </a:xfrm>
          <a:prstGeom prst="roundRect">
            <a:avLst>
              <a:gd name="adj" fmla="val 3650"/>
            </a:avLst>
          </a:prstGeom>
          <a:noFill/>
          <a:ln>
            <a:noFill/>
          </a:ln>
        </p:spPr>
      </p:sp>
      <p:sp>
        <p:nvSpPr>
          <p:cNvPr id="62" name="Google Shape;62;p7"/>
          <p:cNvSpPr/>
          <p:nvPr/>
        </p:nvSpPr>
        <p:spPr>
          <a:xfrm>
            <a:off x="5259360" y="5283637"/>
            <a:ext cx="3580127" cy="1675534"/>
          </a:xfrm>
          <a:custGeom>
            <a:avLst/>
            <a:gdLst/>
            <a:ahLst/>
            <a:cxnLst/>
            <a:rect l="l" t="t" r="r" b="b"/>
            <a:pathLst>
              <a:path w="942914" h="441293" extrusionOk="0">
                <a:moveTo>
                  <a:pt x="64874" y="0"/>
                </a:moveTo>
                <a:lnTo>
                  <a:pt x="878040" y="0"/>
                </a:lnTo>
                <a:cubicBezTo>
                  <a:pt x="895246" y="0"/>
                  <a:pt x="911747" y="6835"/>
                  <a:pt x="923913" y="19001"/>
                </a:cubicBezTo>
                <a:cubicBezTo>
                  <a:pt x="936079" y="31167"/>
                  <a:pt x="942914" y="47668"/>
                  <a:pt x="942914" y="64874"/>
                </a:cubicBezTo>
                <a:lnTo>
                  <a:pt x="942914" y="376419"/>
                </a:lnTo>
                <a:cubicBezTo>
                  <a:pt x="942914" y="393625"/>
                  <a:pt x="936079" y="410126"/>
                  <a:pt x="923913" y="422292"/>
                </a:cubicBezTo>
                <a:cubicBezTo>
                  <a:pt x="911747" y="434459"/>
                  <a:pt x="895246" y="441293"/>
                  <a:pt x="878040" y="441293"/>
                </a:cubicBezTo>
                <a:lnTo>
                  <a:pt x="64874" y="441293"/>
                </a:lnTo>
                <a:cubicBezTo>
                  <a:pt x="47668" y="441293"/>
                  <a:pt x="31167" y="434459"/>
                  <a:pt x="19001" y="422292"/>
                </a:cubicBezTo>
                <a:cubicBezTo>
                  <a:pt x="6835" y="410126"/>
                  <a:pt x="0" y="393625"/>
                  <a:pt x="0" y="376419"/>
                </a:cubicBezTo>
                <a:lnTo>
                  <a:pt x="0" y="64874"/>
                </a:lnTo>
                <a:cubicBezTo>
                  <a:pt x="0" y="47668"/>
                  <a:pt x="6835" y="31167"/>
                  <a:pt x="19001" y="19001"/>
                </a:cubicBezTo>
                <a:cubicBezTo>
                  <a:pt x="31167" y="6835"/>
                  <a:pt x="47668" y="0"/>
                  <a:pt x="64874" y="0"/>
                </a:cubicBezTo>
                <a:close/>
              </a:path>
            </a:pathLst>
          </a:custGeom>
          <a:solidFill>
            <a:srgbClr val="C5F4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052325" y="665875"/>
            <a:ext cx="7837800" cy="210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950"/>
              <a:buNone/>
              <a:defRPr sz="695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1052325" y="3066700"/>
            <a:ext cx="6350100" cy="85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1052325" y="4130925"/>
            <a:ext cx="75909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Montserrat"/>
              <a:buChar char="•"/>
              <a:defRPr sz="2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Montserrat"/>
              <a:buChar char="–"/>
              <a:defRPr sz="2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SzPts val="1800"/>
              <a:buFont typeface="Montserrat"/>
              <a:buChar char="•"/>
              <a:defRPr sz="1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SzPts val="1600"/>
              <a:buFont typeface="Montserrat"/>
              <a:buChar char="–"/>
              <a:defRPr sz="16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SzPts val="1400"/>
              <a:buFont typeface="Montserrat"/>
              <a:buChar char="»"/>
              <a:defRPr sz="1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SzPts val="1200"/>
              <a:buFont typeface="Montserrat"/>
              <a:buChar char="•"/>
              <a:defRPr sz="12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Montserrat"/>
              <a:buChar char="•"/>
              <a:defRPr sz="1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5"/>
          </p:nvPr>
        </p:nvSpPr>
        <p:spPr>
          <a:xfrm>
            <a:off x="5581663" y="5613075"/>
            <a:ext cx="2935500" cy="108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00"/>
              <a:buFont typeface="Montserrat Medium"/>
              <a:buNone/>
              <a:defRPr sz="3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5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8"/>
          <p:cNvCxnSpPr/>
          <p:nvPr/>
        </p:nvCxnSpPr>
        <p:spPr>
          <a:xfrm>
            <a:off x="1028699" y="5783967"/>
            <a:ext cx="16230600" cy="0"/>
          </a:xfrm>
          <a:prstGeom prst="straightConnector1">
            <a:avLst/>
          </a:prstGeom>
          <a:noFill/>
          <a:ln w="50800" cap="flat" cmpd="sng">
            <a:solidFill>
              <a:srgbClr val="FFD7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8"/>
          <p:cNvSpPr/>
          <p:nvPr/>
        </p:nvSpPr>
        <p:spPr>
          <a:xfrm>
            <a:off x="8842329" y="1054366"/>
            <a:ext cx="8418355" cy="2359117"/>
          </a:xfrm>
          <a:custGeom>
            <a:avLst/>
            <a:gdLst/>
            <a:ahLst/>
            <a:cxnLst/>
            <a:rect l="l" t="t" r="r" b="b"/>
            <a:pathLst>
              <a:path w="2216815" h="621229" extrusionOk="0">
                <a:moveTo>
                  <a:pt x="27594" y="0"/>
                </a:moveTo>
                <a:lnTo>
                  <a:pt x="2189221" y="0"/>
                </a:lnTo>
                <a:cubicBezTo>
                  <a:pt x="2204461" y="0"/>
                  <a:pt x="2216815" y="12354"/>
                  <a:pt x="2216815" y="27594"/>
                </a:cubicBezTo>
                <a:lnTo>
                  <a:pt x="2216815" y="593635"/>
                </a:lnTo>
                <a:cubicBezTo>
                  <a:pt x="2216815" y="600954"/>
                  <a:pt x="2213908" y="607972"/>
                  <a:pt x="2208733" y="613147"/>
                </a:cubicBezTo>
                <a:cubicBezTo>
                  <a:pt x="2203559" y="618322"/>
                  <a:pt x="2196540" y="621229"/>
                  <a:pt x="2189221" y="621229"/>
                </a:cubicBezTo>
                <a:lnTo>
                  <a:pt x="27594" y="621229"/>
                </a:lnTo>
                <a:cubicBezTo>
                  <a:pt x="20276" y="621229"/>
                  <a:pt x="13257" y="618322"/>
                  <a:pt x="8082" y="613147"/>
                </a:cubicBezTo>
                <a:cubicBezTo>
                  <a:pt x="2907" y="607972"/>
                  <a:pt x="0" y="600954"/>
                  <a:pt x="0" y="593635"/>
                </a:cubicBezTo>
                <a:lnTo>
                  <a:pt x="0" y="27594"/>
                </a:lnTo>
                <a:cubicBezTo>
                  <a:pt x="0" y="20276"/>
                  <a:pt x="2907" y="13257"/>
                  <a:pt x="8082" y="8082"/>
                </a:cubicBezTo>
                <a:cubicBezTo>
                  <a:pt x="13257" y="2907"/>
                  <a:pt x="20276" y="0"/>
                  <a:pt x="27594" y="0"/>
                </a:cubicBezTo>
                <a:close/>
              </a:path>
            </a:pathLst>
          </a:custGeom>
          <a:solidFill>
            <a:srgbClr val="C5F4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028700" y="1054366"/>
            <a:ext cx="7463029" cy="2359117"/>
          </a:xfrm>
          <a:custGeom>
            <a:avLst/>
            <a:gdLst/>
            <a:ahLst/>
            <a:cxnLst/>
            <a:rect l="l" t="t" r="r" b="b"/>
            <a:pathLst>
              <a:path w="1965248" h="621229" extrusionOk="0">
                <a:moveTo>
                  <a:pt x="31126" y="0"/>
                </a:moveTo>
                <a:lnTo>
                  <a:pt x="1934121" y="0"/>
                </a:lnTo>
                <a:cubicBezTo>
                  <a:pt x="1951312" y="0"/>
                  <a:pt x="1965248" y="13936"/>
                  <a:pt x="1965248" y="31126"/>
                </a:cubicBezTo>
                <a:lnTo>
                  <a:pt x="1965248" y="590103"/>
                </a:lnTo>
                <a:cubicBezTo>
                  <a:pt x="1965248" y="598358"/>
                  <a:pt x="1961968" y="606275"/>
                  <a:pt x="1956131" y="612113"/>
                </a:cubicBezTo>
                <a:cubicBezTo>
                  <a:pt x="1950294" y="617950"/>
                  <a:pt x="1942377" y="621229"/>
                  <a:pt x="1934121" y="621229"/>
                </a:cubicBezTo>
                <a:lnTo>
                  <a:pt x="31126" y="621229"/>
                </a:lnTo>
                <a:cubicBezTo>
                  <a:pt x="13936" y="621229"/>
                  <a:pt x="0" y="607294"/>
                  <a:pt x="0" y="590103"/>
                </a:cubicBezTo>
                <a:lnTo>
                  <a:pt x="0" y="31126"/>
                </a:lnTo>
                <a:cubicBezTo>
                  <a:pt x="0" y="13936"/>
                  <a:pt x="13936" y="0"/>
                  <a:pt x="31126" y="0"/>
                </a:cubicBezTo>
                <a:close/>
              </a:path>
            </a:pathLst>
          </a:custGeom>
          <a:solidFill>
            <a:srgbClr val="C67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250" y="5257150"/>
            <a:ext cx="84268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3650" y="5316775"/>
            <a:ext cx="84268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30163" y="5316775"/>
            <a:ext cx="842685" cy="9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46125" y="1470938"/>
            <a:ext cx="7046400" cy="144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1"/>
          </p:nvPr>
        </p:nvSpPr>
        <p:spPr>
          <a:xfrm>
            <a:off x="2745650" y="1475138"/>
            <a:ext cx="5015400" cy="50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2"/>
          </p:nvPr>
        </p:nvSpPr>
        <p:spPr>
          <a:xfrm>
            <a:off x="2745650" y="2221880"/>
            <a:ext cx="5262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Montserrat"/>
              <a:buChar char="•"/>
              <a:defRPr sz="2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Montserrat"/>
              <a:buChar char="–"/>
              <a:defRPr sz="2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SzPts val="1800"/>
              <a:buFont typeface="Montserrat"/>
              <a:buChar char="•"/>
              <a:defRPr sz="1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SzPts val="1600"/>
              <a:buFont typeface="Montserrat"/>
              <a:buChar char="–"/>
              <a:defRPr sz="16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SzPts val="1400"/>
              <a:buFont typeface="Montserrat"/>
              <a:buChar char="»"/>
              <a:defRPr sz="1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SzPts val="1200"/>
              <a:buFont typeface="Montserrat"/>
              <a:buChar char="•"/>
              <a:defRPr sz="12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Montserrat"/>
              <a:buChar char="•"/>
              <a:defRPr sz="1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3"/>
          </p:nvPr>
        </p:nvSpPr>
        <p:spPr>
          <a:xfrm>
            <a:off x="7898222" y="6664700"/>
            <a:ext cx="38211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4"/>
          </p:nvPr>
        </p:nvSpPr>
        <p:spPr>
          <a:xfrm>
            <a:off x="6179288" y="6559350"/>
            <a:ext cx="1557000" cy="1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5"/>
          </p:nvPr>
        </p:nvSpPr>
        <p:spPr>
          <a:xfrm>
            <a:off x="7898225" y="7982325"/>
            <a:ext cx="38211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6"/>
          </p:nvPr>
        </p:nvSpPr>
        <p:spPr>
          <a:xfrm>
            <a:off x="1916910" y="6770050"/>
            <a:ext cx="38211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ubTitle" idx="7"/>
          </p:nvPr>
        </p:nvSpPr>
        <p:spPr>
          <a:xfrm>
            <a:off x="197975" y="6664700"/>
            <a:ext cx="1557000" cy="1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8"/>
          </p:nvPr>
        </p:nvSpPr>
        <p:spPr>
          <a:xfrm>
            <a:off x="1916901" y="8087675"/>
            <a:ext cx="38211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ubTitle" idx="9"/>
          </p:nvPr>
        </p:nvSpPr>
        <p:spPr>
          <a:xfrm>
            <a:off x="13710210" y="6664700"/>
            <a:ext cx="3821100" cy="10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13"/>
          </p:nvPr>
        </p:nvSpPr>
        <p:spPr>
          <a:xfrm>
            <a:off x="11991275" y="6559350"/>
            <a:ext cx="1557000" cy="1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5150"/>
              <a:buNone/>
              <a:defRPr sz="5150" b="1">
                <a:solidFill>
                  <a:schemeClr val="lt1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14"/>
          </p:nvPr>
        </p:nvSpPr>
        <p:spPr>
          <a:xfrm>
            <a:off x="13710201" y="7982325"/>
            <a:ext cx="3821100" cy="1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6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2">
            <a:alphaModFix/>
          </a:blip>
          <a:srcRect t="31777" r="29760"/>
          <a:stretch/>
        </p:blipFill>
        <p:spPr>
          <a:xfrm>
            <a:off x="15455050" y="-17639"/>
            <a:ext cx="2938799" cy="27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l="42732" b="6498"/>
          <a:stretch/>
        </p:blipFill>
        <p:spPr>
          <a:xfrm>
            <a:off x="-1" y="-13475"/>
            <a:ext cx="5373525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>
            <a:spLocks noGrp="1"/>
          </p:cNvSpPr>
          <p:nvPr>
            <p:ph type="pic" idx="2"/>
          </p:nvPr>
        </p:nvSpPr>
        <p:spPr>
          <a:xfrm>
            <a:off x="954175" y="1028575"/>
            <a:ext cx="6284400" cy="9001200"/>
          </a:xfrm>
          <a:prstGeom prst="roundRect">
            <a:avLst>
              <a:gd name="adj" fmla="val 3650"/>
            </a:avLst>
          </a:prstGeom>
          <a:noFill/>
          <a:ln>
            <a:noFill/>
          </a:ln>
        </p:spPr>
      </p: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8272875" y="1028575"/>
            <a:ext cx="7813800" cy="3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8272875" y="5510878"/>
            <a:ext cx="8713500" cy="4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Montserrat"/>
              <a:buChar char="•"/>
              <a:defRPr sz="2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Montserrat"/>
              <a:buChar char="–"/>
              <a:defRPr sz="2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SzPts val="1800"/>
              <a:buFont typeface="Montserrat"/>
              <a:buChar char="•"/>
              <a:defRPr sz="1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SzPts val="1600"/>
              <a:buFont typeface="Montserrat"/>
              <a:buChar char="–"/>
              <a:defRPr sz="16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SzPts val="1400"/>
              <a:buFont typeface="Montserrat"/>
              <a:buChar char="»"/>
              <a:defRPr sz="14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SzPts val="1200"/>
              <a:buFont typeface="Montserrat"/>
              <a:buChar char="•"/>
              <a:defRPr sz="12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Montserrat"/>
              <a:buChar char="•"/>
              <a:defRPr sz="10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SzPts val="800"/>
              <a:buFont typeface="Montserrat"/>
              <a:buChar char="•"/>
              <a:defRPr sz="80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3"/>
          </p:nvPr>
        </p:nvSpPr>
        <p:spPr>
          <a:xfrm>
            <a:off x="8272875" y="4471375"/>
            <a:ext cx="8878500" cy="121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Slide">
  <p:cSld name="CUSTOM_7">
    <p:bg>
      <p:bgPr>
        <a:solidFill>
          <a:schemeClr val="accent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0"/>
          <p:cNvPicPr preferRelativeResize="0"/>
          <p:nvPr/>
        </p:nvPicPr>
        <p:blipFill rotWithShape="1">
          <a:blip r:embed="rId2">
            <a:alphaModFix/>
          </a:blip>
          <a:srcRect r="7304"/>
          <a:stretch/>
        </p:blipFill>
        <p:spPr>
          <a:xfrm>
            <a:off x="15595050" y="3800850"/>
            <a:ext cx="2692952" cy="35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13046925" y="4171425"/>
            <a:ext cx="4213057" cy="5088702"/>
          </a:xfrm>
          <a:custGeom>
            <a:avLst/>
            <a:gdLst/>
            <a:ahLst/>
            <a:cxnLst/>
            <a:rect l="l" t="t" r="r" b="b"/>
            <a:pathLst>
              <a:path w="1109429" h="1076974" extrusionOk="0">
                <a:moveTo>
                  <a:pt x="55137" y="0"/>
                </a:moveTo>
                <a:lnTo>
                  <a:pt x="1054292" y="0"/>
                </a:lnTo>
                <a:cubicBezTo>
                  <a:pt x="1068915" y="0"/>
                  <a:pt x="1082940" y="5809"/>
                  <a:pt x="1093280" y="16149"/>
                </a:cubicBezTo>
                <a:cubicBezTo>
                  <a:pt x="1103620" y="26490"/>
                  <a:pt x="1109429" y="40514"/>
                  <a:pt x="1109429" y="55137"/>
                </a:cubicBezTo>
                <a:lnTo>
                  <a:pt x="1109429" y="1021836"/>
                </a:lnTo>
                <a:cubicBezTo>
                  <a:pt x="1109429" y="1036460"/>
                  <a:pt x="1103620" y="1050484"/>
                  <a:pt x="1093280" y="1060824"/>
                </a:cubicBezTo>
                <a:cubicBezTo>
                  <a:pt x="1082940" y="1071165"/>
                  <a:pt x="1068915" y="1076974"/>
                  <a:pt x="1054292" y="1076974"/>
                </a:cubicBezTo>
                <a:lnTo>
                  <a:pt x="55137" y="1076974"/>
                </a:lnTo>
                <a:cubicBezTo>
                  <a:pt x="40514" y="1076974"/>
                  <a:pt x="26490" y="1071165"/>
                  <a:pt x="16149" y="1060824"/>
                </a:cubicBezTo>
                <a:cubicBezTo>
                  <a:pt x="5809" y="1050484"/>
                  <a:pt x="0" y="1036460"/>
                  <a:pt x="0" y="1021836"/>
                </a:cubicBezTo>
                <a:lnTo>
                  <a:pt x="0" y="55137"/>
                </a:lnTo>
                <a:cubicBezTo>
                  <a:pt x="0" y="40514"/>
                  <a:pt x="5809" y="26490"/>
                  <a:pt x="16149" y="16149"/>
                </a:cubicBezTo>
                <a:cubicBezTo>
                  <a:pt x="26490" y="5809"/>
                  <a:pt x="40514" y="0"/>
                  <a:pt x="55137" y="0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3126600" y="665875"/>
            <a:ext cx="12034800" cy="210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13493800" y="5916550"/>
            <a:ext cx="3312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»"/>
              <a:defRPr sz="1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sz="12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•"/>
              <a:defRPr sz="1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•"/>
              <a:defRPr sz="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2"/>
          </p:nvPr>
        </p:nvSpPr>
        <p:spPr>
          <a:xfrm>
            <a:off x="13493800" y="4594825"/>
            <a:ext cx="35382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Michroma"/>
              <a:buNone/>
              <a:defRPr sz="750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Michroma"/>
              <a:buNone/>
              <a:defRPr sz="75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4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ontserrat"/>
              <a:buChar char="•"/>
              <a:defRPr sz="3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–"/>
              <a:defRPr sz="3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Char char="•"/>
              <a:defRPr sz="25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–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»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6CSS6_JEgGs?si=A8awNWHmV29PaeZO" TargetMode="External"/><Relationship Id="rId5" Type="http://schemas.openxmlformats.org/officeDocument/2006/relationships/hyperlink" Target="https://github.com/U-disha/career-guide" TargetMode="External"/><Relationship Id="rId4" Type="http://schemas.openxmlformats.org/officeDocument/2006/relationships/hyperlink" Target="https://github.com/snehashreemurthy9980-crypt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-152992" y="-170561"/>
            <a:ext cx="18593984" cy="10532333"/>
          </a:xfrm>
          <a:custGeom>
            <a:avLst/>
            <a:gdLst/>
            <a:ahLst/>
            <a:cxnLst/>
            <a:rect l="l" t="t" r="r" b="b"/>
            <a:pathLst>
              <a:path w="4274726" h="1747839" extrusionOk="0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1733529"/>
                </a:lnTo>
                <a:cubicBezTo>
                  <a:pt x="4274726" y="1737325"/>
                  <a:pt x="4273218" y="1740964"/>
                  <a:pt x="4270535" y="1743648"/>
                </a:cubicBezTo>
                <a:cubicBezTo>
                  <a:pt x="4267851" y="1746332"/>
                  <a:pt x="4264211" y="1747839"/>
                  <a:pt x="4260416" y="1747839"/>
                </a:cubicBezTo>
                <a:lnTo>
                  <a:pt x="14310" y="1747839"/>
                </a:lnTo>
                <a:cubicBezTo>
                  <a:pt x="10515" y="1747839"/>
                  <a:pt x="6875" y="1746332"/>
                  <a:pt x="4191" y="1743648"/>
                </a:cubicBezTo>
                <a:cubicBezTo>
                  <a:pt x="1508" y="1740964"/>
                  <a:pt x="0" y="1737325"/>
                  <a:pt x="0" y="1733529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14"/>
          <p:cNvSpPr txBox="1"/>
          <p:nvPr/>
        </p:nvSpPr>
        <p:spPr>
          <a:xfrm>
            <a:off x="11280620" y="9394313"/>
            <a:ext cx="96564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Michroma" panose="020B0604020202020204" charset="0"/>
                <a:sym typeface="Montserrat Medium"/>
              </a:rPr>
              <a:t>Team Name </a:t>
            </a:r>
            <a:r>
              <a:rPr lang="en-US" sz="2800" dirty="0">
                <a:solidFill>
                  <a:srgbClr val="FFFFFF"/>
                </a:solidFill>
                <a:latin typeface="Michroma" panose="020B0604020202020204" charset="0"/>
                <a:sym typeface="Montserrat Medium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Michroma" panose="020B0604020202020204" charset="0"/>
                <a:sym typeface="Montserrat Medium"/>
              </a:rPr>
              <a:t>SSD </a:t>
            </a:r>
            <a:endParaRPr sz="2000" dirty="0">
              <a:latin typeface="Michroma" panose="020B0604020202020204" charset="0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344757" y="2612427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177581" y="3366272"/>
            <a:ext cx="10225485" cy="5293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Montserrat Medium" panose="00000600000000000000" pitchFamily="2" charset="0"/>
                <a:sym typeface="Michroma"/>
              </a:rPr>
              <a:t> </a:t>
            </a:r>
            <a:endParaRPr lang="en-IN" sz="3200" dirty="0">
              <a:solidFill>
                <a:schemeClr val="bg2"/>
              </a:solidFill>
              <a:latin typeface="Montserrat Medium" panose="00000600000000000000" pitchFamily="2" charset="0"/>
            </a:endParaRPr>
          </a:p>
          <a:p>
            <a:pPr lvl="0"/>
            <a:endParaRPr lang="en-IN" sz="1600" u="sng" dirty="0">
              <a:solidFill>
                <a:schemeClr val="bg2"/>
              </a:solidFill>
              <a:latin typeface="Michroma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u="sng" dirty="0">
              <a:solidFill>
                <a:schemeClr val="bg2"/>
              </a:solidFill>
              <a:latin typeface="Michroma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2"/>
                </a:solidFill>
                <a:latin typeface="Montserrat Medium" panose="00000600000000000000" pitchFamily="2" charset="0"/>
              </a:rPr>
              <a:t>Presented By: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solidFill>
                <a:schemeClr val="bg2"/>
              </a:solidFill>
              <a:latin typeface="Montserrat Medium" panose="000006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2"/>
                </a:solidFill>
                <a:latin typeface="Montserrat Medium" panose="00000600000000000000" pitchFamily="2" charset="0"/>
              </a:rPr>
              <a:t>SUJAY D (1VE23CA043)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solidFill>
                <a:schemeClr val="bg2"/>
              </a:solidFill>
              <a:latin typeface="Montserrat Medium" panose="00000600000000000000" pitchFamily="2" charset="0"/>
            </a:endParaRPr>
          </a:p>
          <a:p>
            <a:r>
              <a:rPr lang="en-IN" sz="3200" dirty="0">
                <a:solidFill>
                  <a:schemeClr val="bg2"/>
                </a:solidFill>
                <a:latin typeface="Montserrat Medium" panose="00000600000000000000" pitchFamily="2" charset="0"/>
              </a:rPr>
              <a:t>SNEHA SHREE M (1SJ23CS160)</a:t>
            </a:r>
          </a:p>
          <a:p>
            <a:endParaRPr lang="en-IN" sz="3200" dirty="0">
              <a:solidFill>
                <a:schemeClr val="bg2"/>
              </a:solidFill>
              <a:latin typeface="Montserrat Medium" panose="00000600000000000000" pitchFamily="2" charset="0"/>
            </a:endParaRPr>
          </a:p>
          <a:p>
            <a:r>
              <a:rPr lang="en-IN" sz="3200" dirty="0">
                <a:solidFill>
                  <a:schemeClr val="bg2"/>
                </a:solidFill>
                <a:latin typeface="Montserrat Medium" panose="00000600000000000000" pitchFamily="2" charset="0"/>
              </a:rPr>
              <a:t>DISHA  N B (1VE23CA016)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solidFill>
                <a:schemeClr val="bg2"/>
              </a:solidFill>
              <a:latin typeface="Montserrat Medium" panose="000006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bg2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4">
            <a:alphaModFix/>
          </a:blip>
          <a:srcRect l="57993" b="29052"/>
          <a:stretch/>
        </p:blipFill>
        <p:spPr>
          <a:xfrm>
            <a:off x="0" y="8170794"/>
            <a:ext cx="881207" cy="21162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9;p14">
            <a:extLst>
              <a:ext uri="{FF2B5EF4-FFF2-40B4-BE49-F238E27FC236}">
                <a16:creationId xmlns:a16="http://schemas.microsoft.com/office/drawing/2014/main" id="{906E7319-0CCC-4B25-50C4-C49ACC083CC5}"/>
              </a:ext>
            </a:extLst>
          </p:cNvPr>
          <p:cNvSpPr/>
          <p:nvPr/>
        </p:nvSpPr>
        <p:spPr>
          <a:xfrm>
            <a:off x="8243352" y="2626921"/>
            <a:ext cx="748004" cy="574255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E0BB4-17DA-71C9-0E5A-7E17A18B9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5693" y="1912977"/>
            <a:ext cx="4741703" cy="6554406"/>
          </a:xfrm>
          <a:prstGeom prst="rect">
            <a:avLst/>
          </a:prstGeom>
        </p:spPr>
      </p:pic>
      <p:pic>
        <p:nvPicPr>
          <p:cNvPr id="9" name="Google Shape;145;p14">
            <a:extLst>
              <a:ext uri="{FF2B5EF4-FFF2-40B4-BE49-F238E27FC236}">
                <a16:creationId xmlns:a16="http://schemas.microsoft.com/office/drawing/2014/main" id="{0CF2C2FF-D4AB-0550-F8E4-46DE78BB13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7993" b="29052"/>
          <a:stretch/>
        </p:blipFill>
        <p:spPr>
          <a:xfrm rot="10800000">
            <a:off x="17406793" y="78330"/>
            <a:ext cx="881207" cy="211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1;p23">
            <a:extLst>
              <a:ext uri="{FF2B5EF4-FFF2-40B4-BE49-F238E27FC236}">
                <a16:creationId xmlns:a16="http://schemas.microsoft.com/office/drawing/2014/main" id="{C4891D03-4AD3-9987-028C-78B1118EDE83}"/>
              </a:ext>
            </a:extLst>
          </p:cNvPr>
          <p:cNvSpPr txBox="1"/>
          <p:nvPr/>
        </p:nvSpPr>
        <p:spPr>
          <a:xfrm>
            <a:off x="984387" y="2626921"/>
            <a:ext cx="7271676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IN" sz="3200" dirty="0">
                <a:solidFill>
                  <a:schemeClr val="bg1"/>
                </a:solidFill>
                <a:latin typeface="Michroma" panose="020B0604020202020204" charset="0"/>
              </a:rPr>
              <a:t>The Career Confusion Crisis</a:t>
            </a:r>
            <a:endParaRPr sz="3200" dirty="0">
              <a:solidFill>
                <a:schemeClr val="bg1"/>
              </a:solidFill>
              <a:latin typeface="Michrom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/>
          <p:nvPr/>
        </p:nvSpPr>
        <p:spPr>
          <a:xfrm>
            <a:off x="14287" y="0"/>
            <a:ext cx="18288000" cy="11224248"/>
          </a:xfrm>
          <a:custGeom>
            <a:avLst/>
            <a:gdLst/>
            <a:ahLst/>
            <a:cxnLst/>
            <a:rect l="l" t="t" r="r" b="b"/>
            <a:pathLst>
              <a:path w="4670675" h="1738237" extrusionOk="0">
                <a:moveTo>
                  <a:pt x="13097" y="0"/>
                </a:moveTo>
                <a:lnTo>
                  <a:pt x="4657578" y="0"/>
                </a:lnTo>
                <a:cubicBezTo>
                  <a:pt x="4661052" y="0"/>
                  <a:pt x="4664383" y="1380"/>
                  <a:pt x="4666839" y="3836"/>
                </a:cubicBezTo>
                <a:cubicBezTo>
                  <a:pt x="4669295" y="6292"/>
                  <a:pt x="4670675" y="9623"/>
                  <a:pt x="4670675" y="13097"/>
                </a:cubicBezTo>
                <a:lnTo>
                  <a:pt x="4670675" y="1725140"/>
                </a:lnTo>
                <a:cubicBezTo>
                  <a:pt x="4670675" y="1732373"/>
                  <a:pt x="4664811" y="1738237"/>
                  <a:pt x="4657578" y="1738237"/>
                </a:cubicBezTo>
                <a:lnTo>
                  <a:pt x="13097" y="1738237"/>
                </a:lnTo>
                <a:cubicBezTo>
                  <a:pt x="9623" y="1738237"/>
                  <a:pt x="6292" y="1736857"/>
                  <a:pt x="3836" y="1734401"/>
                </a:cubicBezTo>
                <a:cubicBezTo>
                  <a:pt x="1380" y="1731945"/>
                  <a:pt x="0" y="1728613"/>
                  <a:pt x="0" y="1725140"/>
                </a:cubicBezTo>
                <a:lnTo>
                  <a:pt x="0" y="13097"/>
                </a:lnTo>
                <a:cubicBezTo>
                  <a:pt x="0" y="9623"/>
                  <a:pt x="1380" y="6292"/>
                  <a:pt x="3836" y="3836"/>
                </a:cubicBezTo>
                <a:cubicBezTo>
                  <a:pt x="6292" y="1380"/>
                  <a:pt x="9623" y="0"/>
                  <a:pt x="13097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D745D-65BF-DC95-FA2B-863243BFE0DC}"/>
              </a:ext>
            </a:extLst>
          </p:cNvPr>
          <p:cNvSpPr txBox="1"/>
          <p:nvPr/>
        </p:nvSpPr>
        <p:spPr>
          <a:xfrm>
            <a:off x="3303638" y="592141"/>
            <a:ext cx="9144000" cy="60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/>
                </a:solidFill>
                <a:latin typeface="Michroma"/>
                <a:ea typeface="Michroma"/>
                <a:cs typeface="Michroma"/>
                <a:sym typeface="Michroma"/>
              </a:rPr>
              <a:t>Git Hub Link</a:t>
            </a:r>
            <a:r>
              <a:rPr lang="en-US" sz="3200" dirty="0">
                <a:solidFill>
                  <a:srgbClr val="131314"/>
                </a:solidFill>
                <a:latin typeface="Michroma"/>
                <a:ea typeface="Michroma"/>
                <a:cs typeface="Michroma"/>
                <a:sym typeface="Michroma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Michroma"/>
                <a:ea typeface="Michroma"/>
                <a:cs typeface="Michroma"/>
                <a:sym typeface="Michroma"/>
              </a:rPr>
              <a:t>&amp; </a:t>
            </a:r>
            <a:r>
              <a:rPr lang="en-US" sz="3200" dirty="0" err="1">
                <a:solidFill>
                  <a:schemeClr val="bg1"/>
                </a:solidFill>
                <a:latin typeface="Michroma"/>
                <a:ea typeface="Michroma"/>
                <a:cs typeface="Michroma"/>
                <a:sym typeface="Michroma"/>
              </a:rPr>
              <a:t>Youtube</a:t>
            </a:r>
            <a:r>
              <a:rPr lang="en-US" sz="3200" dirty="0">
                <a:solidFill>
                  <a:schemeClr val="bg1"/>
                </a:solidFill>
                <a:latin typeface="Michroma"/>
                <a:ea typeface="Michroma"/>
                <a:cs typeface="Michroma"/>
                <a:sym typeface="Michrom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ichroma"/>
                <a:ea typeface="Michroma"/>
                <a:cs typeface="Michroma"/>
                <a:sym typeface="Michroma"/>
              </a:rPr>
              <a:t>Link</a:t>
            </a:r>
            <a:r>
              <a:rPr lang="en-US" sz="1400" dirty="0" err="1">
                <a:solidFill>
                  <a:srgbClr val="131314"/>
                </a:solidFill>
                <a:latin typeface="Michroma"/>
                <a:ea typeface="Michroma"/>
                <a:cs typeface="Michroma"/>
                <a:sym typeface="Michroma"/>
              </a:rPr>
              <a:t>Hub</a:t>
            </a:r>
            <a:r>
              <a:rPr lang="en-US" sz="1400" dirty="0">
                <a:solidFill>
                  <a:srgbClr val="131314"/>
                </a:solidFill>
                <a:latin typeface="Michroma"/>
                <a:ea typeface="Michroma"/>
                <a:cs typeface="Michroma"/>
                <a:sym typeface="Michroma"/>
              </a:rPr>
              <a:t> Link</a:t>
            </a:r>
            <a:r>
              <a:rPr lang="en-US" sz="1400" b="0" i="0" u="none" strike="noStrike" cap="none" dirty="0">
                <a:solidFill>
                  <a:srgbClr val="131314"/>
                </a:solidFill>
                <a:latin typeface="Michroma"/>
                <a:ea typeface="Michroma"/>
                <a:cs typeface="Michroma"/>
                <a:sym typeface="Michroma"/>
              </a:rPr>
              <a:t> </a:t>
            </a:r>
            <a:endParaRPr lang="en-US" dirty="0"/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A56CFF29-59BE-EC15-4644-26ECF1BA734D}"/>
              </a:ext>
            </a:extLst>
          </p:cNvPr>
          <p:cNvSpPr/>
          <p:nvPr/>
        </p:nvSpPr>
        <p:spPr>
          <a:xfrm>
            <a:off x="3298004" y="643969"/>
            <a:ext cx="660200" cy="505419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39;p14">
            <a:extLst>
              <a:ext uri="{FF2B5EF4-FFF2-40B4-BE49-F238E27FC236}">
                <a16:creationId xmlns:a16="http://schemas.microsoft.com/office/drawing/2014/main" id="{473BF2DB-4E4B-7248-84A9-6B6D5E803097}"/>
              </a:ext>
            </a:extLst>
          </p:cNvPr>
          <p:cNvSpPr/>
          <p:nvPr/>
        </p:nvSpPr>
        <p:spPr>
          <a:xfrm>
            <a:off x="12132286" y="656710"/>
            <a:ext cx="630704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8C4F522A-E2A0-4E29-B431-FD0C26C77DFD}"/>
              </a:ext>
            </a:extLst>
          </p:cNvPr>
          <p:cNvSpPr txBox="1"/>
          <p:nvPr/>
        </p:nvSpPr>
        <p:spPr>
          <a:xfrm>
            <a:off x="2764400" y="2518969"/>
            <a:ext cx="1322285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Git Hub Link</a:t>
            </a:r>
          </a:p>
          <a:p>
            <a:r>
              <a:rPr lang="en-IN" sz="3600" dirty="0">
                <a:solidFill>
                  <a:schemeClr val="bg1"/>
                </a:solidFill>
              </a:rPr>
              <a:t>:</a:t>
            </a:r>
            <a:r>
              <a:rPr lang="en-IN" sz="3600" dirty="0">
                <a:solidFill>
                  <a:schemeClr val="bg1"/>
                </a:solidFill>
                <a:hlinkClick r:id="rId5"/>
              </a:rPr>
              <a:t>https://github.com/U-disha/career-guide</a:t>
            </a:r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 err="1">
                <a:solidFill>
                  <a:schemeClr val="bg1"/>
                </a:solidFill>
              </a:rPr>
              <a:t>Youtube</a:t>
            </a:r>
            <a:r>
              <a:rPr lang="en-IN" sz="3600" dirty="0">
                <a:solidFill>
                  <a:schemeClr val="bg1"/>
                </a:solidFill>
              </a:rPr>
              <a:t> Link :</a:t>
            </a:r>
            <a:r>
              <a:rPr lang="en-IN" sz="3600" dirty="0">
                <a:solidFill>
                  <a:schemeClr val="bg1"/>
                </a:solidFill>
                <a:hlinkClick r:id="rId6"/>
              </a:rPr>
              <a:t>https://youtu.be/6CSS6_JEgGs?si=A8awNWHmV29PaeZO</a:t>
            </a:r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0"/>
          <p:cNvPicPr preferRelativeResize="0"/>
          <p:nvPr/>
        </p:nvPicPr>
        <p:blipFill rotWithShape="1">
          <a:blip r:embed="rId3">
            <a:alphaModFix/>
          </a:blip>
          <a:srcRect r="56049"/>
          <a:stretch/>
        </p:blipFill>
        <p:spPr>
          <a:xfrm>
            <a:off x="15744847" y="0"/>
            <a:ext cx="2543149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/>
          <p:nvPr/>
        </p:nvSpPr>
        <p:spPr>
          <a:xfrm>
            <a:off x="0" y="0"/>
            <a:ext cx="18288000" cy="10500360"/>
          </a:xfrm>
          <a:custGeom>
            <a:avLst/>
            <a:gdLst/>
            <a:ahLst/>
            <a:cxnLst/>
            <a:rect l="l" t="t" r="r" b="b"/>
            <a:pathLst>
              <a:path w="1980647" h="1466569" extrusionOk="0">
                <a:moveTo>
                  <a:pt x="30884" y="0"/>
                </a:moveTo>
                <a:lnTo>
                  <a:pt x="1949763" y="0"/>
                </a:lnTo>
                <a:cubicBezTo>
                  <a:pt x="1966820" y="0"/>
                  <a:pt x="1980647" y="13827"/>
                  <a:pt x="1980647" y="30884"/>
                </a:cubicBezTo>
                <a:lnTo>
                  <a:pt x="1980647" y="1435684"/>
                </a:lnTo>
                <a:cubicBezTo>
                  <a:pt x="1980647" y="1443875"/>
                  <a:pt x="1977393" y="1451731"/>
                  <a:pt x="1971601" y="1457523"/>
                </a:cubicBezTo>
                <a:cubicBezTo>
                  <a:pt x="1965809" y="1463315"/>
                  <a:pt x="1957954" y="1466569"/>
                  <a:pt x="1949763" y="1466569"/>
                </a:cubicBezTo>
                <a:lnTo>
                  <a:pt x="30884" y="1466569"/>
                </a:lnTo>
                <a:cubicBezTo>
                  <a:pt x="13827" y="1466569"/>
                  <a:pt x="0" y="1452741"/>
                  <a:pt x="0" y="1435684"/>
                </a:cubicBezTo>
                <a:lnTo>
                  <a:pt x="0" y="30884"/>
                </a:lnTo>
                <a:cubicBezTo>
                  <a:pt x="0" y="22693"/>
                  <a:pt x="3254" y="14838"/>
                  <a:pt x="9046" y="9046"/>
                </a:cubicBezTo>
                <a:cubicBezTo>
                  <a:pt x="14838" y="3254"/>
                  <a:pt x="22693" y="0"/>
                  <a:pt x="30884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52;p33">
            <a:extLst>
              <a:ext uri="{FF2B5EF4-FFF2-40B4-BE49-F238E27FC236}">
                <a16:creationId xmlns:a16="http://schemas.microsoft.com/office/drawing/2014/main" id="{81090367-6D0A-8CFB-233C-314403E7265A}"/>
              </a:ext>
            </a:extLst>
          </p:cNvPr>
          <p:cNvSpPr txBox="1"/>
          <p:nvPr/>
        </p:nvSpPr>
        <p:spPr>
          <a:xfrm>
            <a:off x="5799552" y="4053840"/>
            <a:ext cx="8735616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chemeClr val="bg2"/>
                </a:solidFill>
                <a:latin typeface="Michroma"/>
                <a:sym typeface="Michroma"/>
              </a:rPr>
              <a:t>Thank You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0CD5CA29-3492-AC84-C2C0-8E227108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EB766-75F7-D309-EB7B-EB7B0212112A}"/>
              </a:ext>
            </a:extLst>
          </p:cNvPr>
          <p:cNvSpPr txBox="1"/>
          <p:nvPr/>
        </p:nvSpPr>
        <p:spPr>
          <a:xfrm>
            <a:off x="4061437" y="450716"/>
            <a:ext cx="9144000" cy="54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2800" dirty="0">
                <a:solidFill>
                  <a:schemeClr val="bg1"/>
                </a:solidFill>
                <a:latin typeface="Michroma" panose="020B0604020202020204" charset="0"/>
              </a:rPr>
              <a:t> </a:t>
            </a:r>
            <a:r>
              <a:rPr lang="en-IN" sz="2800" dirty="0">
                <a:solidFill>
                  <a:schemeClr val="bg1"/>
                </a:solidFill>
                <a:latin typeface="Michroma" panose="020B0604020202020204" charset="0"/>
              </a:rPr>
              <a:t>Team Introduction &amp; Contributions</a:t>
            </a:r>
            <a:endParaRPr lang="en-US" sz="2800" dirty="0">
              <a:solidFill>
                <a:schemeClr val="bg1"/>
              </a:solidFill>
              <a:latin typeface="Michroma" panose="020B0604020202020204" charset="0"/>
            </a:endParaRPr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6546D14C-44C7-B30C-A423-BFC0C920C450}"/>
              </a:ext>
            </a:extLst>
          </p:cNvPr>
          <p:cNvSpPr/>
          <p:nvPr/>
        </p:nvSpPr>
        <p:spPr>
          <a:xfrm>
            <a:off x="4061433" y="450716"/>
            <a:ext cx="510565" cy="47922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9;p14">
            <a:extLst>
              <a:ext uri="{FF2B5EF4-FFF2-40B4-BE49-F238E27FC236}">
                <a16:creationId xmlns:a16="http://schemas.microsoft.com/office/drawing/2014/main" id="{59950E9F-9DE0-9E3D-5B9F-A6B2BFE31713}"/>
              </a:ext>
            </a:extLst>
          </p:cNvPr>
          <p:cNvSpPr/>
          <p:nvPr/>
        </p:nvSpPr>
        <p:spPr>
          <a:xfrm>
            <a:off x="12694872" y="530104"/>
            <a:ext cx="510565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C7424A-9A0A-C0CD-4713-CA9D9D697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979" y="1965397"/>
            <a:ext cx="144829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</p:txBody>
      </p:sp>
      <p:sp>
        <p:nvSpPr>
          <p:cNvPr id="4" name="Google Shape;182;p16">
            <a:extLst>
              <a:ext uri="{FF2B5EF4-FFF2-40B4-BE49-F238E27FC236}">
                <a16:creationId xmlns:a16="http://schemas.microsoft.com/office/drawing/2014/main" id="{40B14982-18A1-299B-3E80-B0992ED9A72C}"/>
              </a:ext>
            </a:extLst>
          </p:cNvPr>
          <p:cNvSpPr txBox="1"/>
          <p:nvPr/>
        </p:nvSpPr>
        <p:spPr>
          <a:xfrm>
            <a:off x="601714" y="1616298"/>
            <a:ext cx="14078874" cy="796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2400" b="1" dirty="0"/>
              <a:t> </a:t>
            </a:r>
            <a:r>
              <a:rPr lang="en-IN" sz="2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1. Problem Statement – Disha</a:t>
            </a:r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Research and compile data on student &amp; early-career professional challenges.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Highlight limitations of traditional career </a:t>
            </a:r>
            <a:r>
              <a:rPr lang="en-IN" sz="20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counseling</a:t>
            </a:r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 (cost, generic advice, outdated methods).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Explain employer challenges and talent-skill mismatch.</a:t>
            </a:r>
          </a:p>
          <a:p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2. Proposed Solution – Disha</a:t>
            </a:r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Describe the AI Career Path Finder platform and its features.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Explain profile input, career recommendation engine, skill gap </a:t>
            </a:r>
            <a:r>
              <a:rPr lang="en-IN" sz="20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analyzer</a:t>
            </a:r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, AI mentor chatbot, and career roadmap.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Emphasize value proposition: personalized, affordable, and up-to-date guidance.</a:t>
            </a:r>
          </a:p>
          <a:p>
            <a:endParaRPr lang="en-IN" sz="20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3. Technical Overview ,implementation  – Sujay D </a:t>
            </a:r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Outline tech stack: Frontend (React/Flutter), Backend (Node.js/</a:t>
            </a:r>
            <a:r>
              <a:rPr lang="en-IN" sz="20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FastAPI</a:t>
            </a:r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), Database (Firebase/MongoDB), AI/ML (Scikit-learn/TensorFlow), NLP (OpenAI API).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Explain architecture flow: User → ML Model → Chatbot → Database → Frontend dashboard.</a:t>
            </a:r>
          </a:p>
          <a:p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4. Output &amp;Market &amp; Business Analysis –  Sneha</a:t>
            </a:r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Target users, market size, feasibility, and scalability.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:Focus on target users &amp; feasibility.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 Market size &amp; scalability strategy.</a:t>
            </a:r>
          </a:p>
          <a:p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5. Impact – Sneha </a:t>
            </a:r>
            <a:endParaRPr lang="en-IN" sz="20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Sneha: Technical impact (AI-driven recommendations, bridging education-employment gap).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 Medium" panose="00000600000000000000" pitchFamily="2" charset="0"/>
              </a:rPr>
              <a:t>:Social &amp; business impact (accessibility, partnerships, SaaS model, long-term revenue).</a:t>
            </a:r>
          </a:p>
          <a:p>
            <a:pPr marL="457200" lvl="0" indent="-457200">
              <a:lnSpc>
                <a:spcPct val="140011"/>
              </a:lnSpc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5451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/>
        </p:nvSpPr>
        <p:spPr>
          <a:xfrm>
            <a:off x="2209288" y="1822775"/>
            <a:ext cx="14078874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40011"/>
              </a:lnSpc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The problem statement is about like 70%+ of students and early-career professionals face career confusion.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Traditional career counseling is: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• Expensive 💰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• Generic (not personalized) 📝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• Outdated (not aligned with current industry needs) ⏳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- Employers struggle to find candidates with the right skills, leading to: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• Talent-skill mismatch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• Wasted resources in hiring/training</a:t>
            </a:r>
            <a:b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- Result → Career confusion + skills gap + hiring inefficiency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1988062" y="422765"/>
            <a:ext cx="154092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Michroma" panose="020B0604020202020204" charset="0"/>
                <a:ea typeface="Michroma"/>
                <a:cs typeface="Michroma"/>
                <a:sym typeface="Michroma"/>
              </a:rPr>
              <a:t>P</a:t>
            </a:r>
            <a:r>
              <a:rPr lang="en-US" sz="3200" dirty="0">
                <a:solidFill>
                  <a:srgbClr val="FFFFFF"/>
                </a:solidFill>
                <a:latin typeface="Michroma" panose="020B0604020202020204" charset="0"/>
                <a:ea typeface="Michroma"/>
                <a:cs typeface="Michroma"/>
                <a:sym typeface="Michroma"/>
              </a:rPr>
              <a:t>roblem Statement</a:t>
            </a:r>
            <a:endParaRPr sz="3200" dirty="0">
              <a:latin typeface="Michroma" panose="020B0604020202020204" charset="0"/>
            </a:endParaRPr>
          </a:p>
        </p:txBody>
      </p:sp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 r="54753" b="36224"/>
          <a:stretch/>
        </p:blipFill>
        <p:spPr>
          <a:xfrm>
            <a:off x="13187702" y="3695649"/>
            <a:ext cx="5100298" cy="65604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35DA629E-3DD1-CC92-1B52-EFBB20024773}"/>
              </a:ext>
            </a:extLst>
          </p:cNvPr>
          <p:cNvSpPr/>
          <p:nvPr/>
        </p:nvSpPr>
        <p:spPr>
          <a:xfrm>
            <a:off x="6280031" y="498904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Google Shape;139;p14">
            <a:extLst>
              <a:ext uri="{FF2B5EF4-FFF2-40B4-BE49-F238E27FC236}">
                <a16:creationId xmlns:a16="http://schemas.microsoft.com/office/drawing/2014/main" id="{DA593FB9-1EA9-7FF9-588A-D234BD1E73AA}"/>
              </a:ext>
            </a:extLst>
          </p:cNvPr>
          <p:cNvSpPr/>
          <p:nvPr/>
        </p:nvSpPr>
        <p:spPr>
          <a:xfrm>
            <a:off x="12548072" y="515656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/>
          <p:nvPr/>
        </p:nvSpPr>
        <p:spPr>
          <a:xfrm>
            <a:off x="-1" y="0"/>
            <a:ext cx="18288001" cy="11336909"/>
          </a:xfrm>
          <a:custGeom>
            <a:avLst/>
            <a:gdLst/>
            <a:ahLst/>
            <a:cxnLst/>
            <a:rect l="l" t="t" r="r" b="b"/>
            <a:pathLst>
              <a:path w="4274726" h="679143" extrusionOk="0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664833"/>
                </a:lnTo>
                <a:cubicBezTo>
                  <a:pt x="4274726" y="668628"/>
                  <a:pt x="4273218" y="672268"/>
                  <a:pt x="4270535" y="674952"/>
                </a:cubicBezTo>
                <a:cubicBezTo>
                  <a:pt x="4267851" y="677635"/>
                  <a:pt x="4264211" y="679143"/>
                  <a:pt x="4260416" y="679143"/>
                </a:cubicBezTo>
                <a:lnTo>
                  <a:pt x="14310" y="679143"/>
                </a:lnTo>
                <a:cubicBezTo>
                  <a:pt x="10515" y="679143"/>
                  <a:pt x="6875" y="677635"/>
                  <a:pt x="4191" y="674952"/>
                </a:cubicBezTo>
                <a:cubicBezTo>
                  <a:pt x="1508" y="672268"/>
                  <a:pt x="0" y="668628"/>
                  <a:pt x="0" y="664833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4733611" y="1321601"/>
            <a:ext cx="91251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/>
                </a:solidFill>
                <a:latin typeface="Michroma" panose="020B0604020202020204" charset="0"/>
              </a:rPr>
              <a:t>Proposed solution</a:t>
            </a:r>
            <a:endParaRPr sz="3200" dirty="0">
              <a:solidFill>
                <a:schemeClr val="bg1"/>
              </a:solidFill>
              <a:latin typeface="Michroma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4B371-AC5A-18C6-7DB6-7E7B549B3D3C}"/>
              </a:ext>
            </a:extLst>
          </p:cNvPr>
          <p:cNvSpPr txBox="1"/>
          <p:nvPr/>
        </p:nvSpPr>
        <p:spPr>
          <a:xfrm>
            <a:off x="1227998" y="3200400"/>
            <a:ext cx="1361276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A personalized career guidance system powered by AI/ML.</a:t>
            </a:r>
          </a:p>
          <a:p>
            <a:pPr>
              <a:buClr>
                <a:schemeClr val="bg1">
                  <a:lumMod val="95000"/>
                </a:schemeClr>
              </a:buClr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    </a:t>
            </a:r>
          </a:p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Profile Input: User enters skills, interests, or uploads resume.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Career Recommendation Engine: Suggests top career paths with demand insights.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Skill Gap Analyzer: Identifies missing skills &amp; recommends learning        resources.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AI Mentor Chatbot: Provides career advice, course suggestions, and project ideas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Career Roadmap: Step-by-step guide (skills → certifications → jobs).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88405-2E37-92A7-37D1-E39FA5D7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990" y="1840176"/>
            <a:ext cx="1871002" cy="1360224"/>
          </a:xfrm>
          <a:prstGeom prst="rect">
            <a:avLst/>
          </a:prstGeom>
        </p:spPr>
      </p:pic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02CDAFDD-1056-7711-720D-21F215123FA7}"/>
              </a:ext>
            </a:extLst>
          </p:cNvPr>
          <p:cNvSpPr/>
          <p:nvPr/>
        </p:nvSpPr>
        <p:spPr>
          <a:xfrm>
            <a:off x="6182904" y="1407779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Google Shape;139;p14">
            <a:extLst>
              <a:ext uri="{FF2B5EF4-FFF2-40B4-BE49-F238E27FC236}">
                <a16:creationId xmlns:a16="http://schemas.microsoft.com/office/drawing/2014/main" id="{C374917D-C2FE-95B1-C563-2511775BCBA2}"/>
              </a:ext>
            </a:extLst>
          </p:cNvPr>
          <p:cNvSpPr/>
          <p:nvPr/>
        </p:nvSpPr>
        <p:spPr>
          <a:xfrm>
            <a:off x="11777316" y="1433903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B7139E5F-E365-11EE-8D4B-CFFBBA2E6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>
            <a:extLst>
              <a:ext uri="{FF2B5EF4-FFF2-40B4-BE49-F238E27FC236}">
                <a16:creationId xmlns:a16="http://schemas.microsoft.com/office/drawing/2014/main" id="{335C4E2E-4DAA-FBDC-E88C-D8E5BD0B92A5}"/>
              </a:ext>
            </a:extLst>
          </p:cNvPr>
          <p:cNvSpPr/>
          <p:nvPr/>
        </p:nvSpPr>
        <p:spPr>
          <a:xfrm>
            <a:off x="0" y="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4274726" h="1747839" extrusionOk="0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1733529"/>
                </a:lnTo>
                <a:cubicBezTo>
                  <a:pt x="4274726" y="1737325"/>
                  <a:pt x="4273218" y="1740964"/>
                  <a:pt x="4270535" y="1743648"/>
                </a:cubicBezTo>
                <a:cubicBezTo>
                  <a:pt x="4267851" y="1746332"/>
                  <a:pt x="4264211" y="1747839"/>
                  <a:pt x="4260416" y="1747839"/>
                </a:cubicBezTo>
                <a:lnTo>
                  <a:pt x="14310" y="1747839"/>
                </a:lnTo>
                <a:cubicBezTo>
                  <a:pt x="10515" y="1747839"/>
                  <a:pt x="6875" y="1746332"/>
                  <a:pt x="4191" y="1743648"/>
                </a:cubicBezTo>
                <a:cubicBezTo>
                  <a:pt x="1508" y="1740964"/>
                  <a:pt x="0" y="1737325"/>
                  <a:pt x="0" y="1733529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solidFill>
            <a:srgbClr val="131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4">
            <a:extLst>
              <a:ext uri="{FF2B5EF4-FFF2-40B4-BE49-F238E27FC236}">
                <a16:creationId xmlns:a16="http://schemas.microsoft.com/office/drawing/2014/main" id="{6D6FAC4D-99AA-C7FF-8CAB-43FBE7C52BF3}"/>
              </a:ext>
            </a:extLst>
          </p:cNvPr>
          <p:cNvSpPr/>
          <p:nvPr/>
        </p:nvSpPr>
        <p:spPr>
          <a:xfrm>
            <a:off x="5859759" y="1043534"/>
            <a:ext cx="639630" cy="603242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41" name="Google Shape;141;p14">
            <a:extLst>
              <a:ext uri="{FF2B5EF4-FFF2-40B4-BE49-F238E27FC236}">
                <a16:creationId xmlns:a16="http://schemas.microsoft.com/office/drawing/2014/main" id="{ABCDFCEE-F360-FAFE-A8BF-065BA8F82790}"/>
              </a:ext>
            </a:extLst>
          </p:cNvPr>
          <p:cNvSpPr txBox="1"/>
          <p:nvPr/>
        </p:nvSpPr>
        <p:spPr>
          <a:xfrm>
            <a:off x="6499389" y="1068410"/>
            <a:ext cx="102254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dirty="0">
                <a:solidFill>
                  <a:srgbClr val="FFFFFF"/>
                </a:solidFill>
                <a:latin typeface="Montserrat Medium" panose="00000600000000000000" pitchFamily="2" charset="0"/>
                <a:sym typeface="Michroma"/>
              </a:rPr>
              <a:t> </a:t>
            </a:r>
            <a:r>
              <a:rPr lang="en-IN" sz="3200" dirty="0"/>
              <a:t>. </a:t>
            </a:r>
            <a:r>
              <a:rPr lang="en-IN" sz="3200" dirty="0">
                <a:solidFill>
                  <a:schemeClr val="bg2"/>
                </a:solidFill>
                <a:latin typeface="Montserrat Medium" panose="00000600000000000000" pitchFamily="2" charset="0"/>
              </a:rPr>
              <a:t>Technical Overview</a:t>
            </a:r>
            <a:endParaRPr lang="en-US" sz="3200" dirty="0">
              <a:solidFill>
                <a:schemeClr val="bg2"/>
              </a:solidFill>
              <a:latin typeface="Montserrat Medium" panose="00000600000000000000" pitchFamily="2" charset="0"/>
              <a:sym typeface="Michroma"/>
            </a:endParaRPr>
          </a:p>
        </p:txBody>
      </p:sp>
      <p:sp>
        <p:nvSpPr>
          <p:cNvPr id="4" name="Google Shape;139;p14">
            <a:extLst>
              <a:ext uri="{FF2B5EF4-FFF2-40B4-BE49-F238E27FC236}">
                <a16:creationId xmlns:a16="http://schemas.microsoft.com/office/drawing/2014/main" id="{A49C85C0-C2E2-3547-2C4E-6B8D39B26D5D}"/>
              </a:ext>
            </a:extLst>
          </p:cNvPr>
          <p:cNvSpPr/>
          <p:nvPr/>
        </p:nvSpPr>
        <p:spPr>
          <a:xfrm>
            <a:off x="11177858" y="1072521"/>
            <a:ext cx="547109" cy="574255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DB77A-C4EA-1828-91BF-ADE863F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05" y="1823677"/>
            <a:ext cx="3281222" cy="4518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F31F46-6E0C-1BF3-2111-46B6E951C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25" y="2081123"/>
            <a:ext cx="1359064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Built using React/Flutter (frontend) and Node. backend)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 for a seamless, cross-platform user experience.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AI-powered recommendation engine (Scikit-learn/TensorFlow)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 suggests ideal careers and analyzes skill gaps.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NLP-driven chatbot (OpenAI API)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 provides personalized career guidance and learning roadmaps.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Firebase/MongoDB database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 securely stores user profiles, progress, and analytics data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Integrated architecture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tserrat Medium" panose="00000600000000000000" pitchFamily="2" charset="0"/>
              </a:rPr>
              <a:t> connects user inputs → ML model → chatbot → database → interactive dashboard.</a:t>
            </a:r>
          </a:p>
        </p:txBody>
      </p:sp>
    </p:spTree>
    <p:extLst>
      <p:ext uri="{BB962C8B-B14F-4D97-AF65-F5344CB8AC3E}">
        <p14:creationId xmlns:p14="http://schemas.microsoft.com/office/powerpoint/2010/main" val="426184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907DD85A-CB39-E8A4-3126-82F67CE1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900F9C-BF4A-C708-9B7B-F21CCA313B8A}"/>
              </a:ext>
            </a:extLst>
          </p:cNvPr>
          <p:cNvSpPr txBox="1"/>
          <p:nvPr/>
        </p:nvSpPr>
        <p:spPr>
          <a:xfrm>
            <a:off x="4572000" y="305742"/>
            <a:ext cx="9144000" cy="60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Michroma" panose="020B0604020202020204" charset="0"/>
                <a:sym typeface="Michroma"/>
              </a:rPr>
              <a:t>Implementation</a:t>
            </a:r>
            <a:r>
              <a:rPr lang="en-US" sz="2800" dirty="0">
                <a:solidFill>
                  <a:schemeClr val="tx1">
                    <a:lumMod val="10000"/>
                    <a:lumOff val="90000"/>
                  </a:schemeClr>
                </a:solidFill>
                <a:latin typeface="Michroma" panose="020B0604020202020204" charset="0"/>
                <a:sym typeface="Michroma"/>
              </a:rPr>
              <a:t> </a:t>
            </a:r>
            <a:endParaRPr lang="en-US" sz="2800" dirty="0">
              <a:solidFill>
                <a:schemeClr val="tx1">
                  <a:lumMod val="10000"/>
                  <a:lumOff val="90000"/>
                </a:schemeClr>
              </a:solidFill>
              <a:latin typeface="Michroma" panose="020B0604020202020204" charset="0"/>
            </a:endParaRPr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CE7AB361-E5F8-ABE0-A961-0BE59BCBC2E7}"/>
              </a:ext>
            </a:extLst>
          </p:cNvPr>
          <p:cNvSpPr/>
          <p:nvPr/>
        </p:nvSpPr>
        <p:spPr>
          <a:xfrm>
            <a:off x="6478020" y="371022"/>
            <a:ext cx="510565" cy="47922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9;p14">
            <a:extLst>
              <a:ext uri="{FF2B5EF4-FFF2-40B4-BE49-F238E27FC236}">
                <a16:creationId xmlns:a16="http://schemas.microsoft.com/office/drawing/2014/main" id="{D2A9099C-F568-5EC7-7566-C701B4CDC4C8}"/>
              </a:ext>
            </a:extLst>
          </p:cNvPr>
          <p:cNvSpPr/>
          <p:nvPr/>
        </p:nvSpPr>
        <p:spPr>
          <a:xfrm>
            <a:off x="11299417" y="305742"/>
            <a:ext cx="510565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994A2-C847-BB12-70B0-6B892AA0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64" y="1089888"/>
            <a:ext cx="10972800" cy="72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3915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01D51EA1-B699-1DD2-A790-7852D647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46AE95-87B1-B6F8-D7DF-CC710A2B2BDF}"/>
              </a:ext>
            </a:extLst>
          </p:cNvPr>
          <p:cNvSpPr txBox="1"/>
          <p:nvPr/>
        </p:nvSpPr>
        <p:spPr>
          <a:xfrm>
            <a:off x="4572000" y="305742"/>
            <a:ext cx="9144000" cy="54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10000"/>
                    <a:lumOff val="90000"/>
                  </a:schemeClr>
                </a:solidFill>
                <a:latin typeface="Michroma" panose="020B0604020202020204" charset="0"/>
                <a:sym typeface="Michroma"/>
              </a:rPr>
              <a:t>Output/website  </a:t>
            </a:r>
            <a:endParaRPr lang="en-US" sz="2800" dirty="0">
              <a:solidFill>
                <a:schemeClr val="tx1">
                  <a:lumMod val="10000"/>
                  <a:lumOff val="90000"/>
                </a:schemeClr>
              </a:solidFill>
              <a:latin typeface="Michroma" panose="020B0604020202020204" charset="0"/>
            </a:endParaRPr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1988EC18-D1CF-FDE2-6808-4DF643B33D47}"/>
              </a:ext>
            </a:extLst>
          </p:cNvPr>
          <p:cNvSpPr/>
          <p:nvPr/>
        </p:nvSpPr>
        <p:spPr>
          <a:xfrm>
            <a:off x="6478020" y="371022"/>
            <a:ext cx="510565" cy="47922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9;p14">
            <a:extLst>
              <a:ext uri="{FF2B5EF4-FFF2-40B4-BE49-F238E27FC236}">
                <a16:creationId xmlns:a16="http://schemas.microsoft.com/office/drawing/2014/main" id="{0E596346-2D54-49E2-4697-46135F0BDD47}"/>
              </a:ext>
            </a:extLst>
          </p:cNvPr>
          <p:cNvSpPr/>
          <p:nvPr/>
        </p:nvSpPr>
        <p:spPr>
          <a:xfrm>
            <a:off x="11299417" y="305742"/>
            <a:ext cx="510565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4CD5A-9914-8EA6-C344-B354DD850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84" y="1746531"/>
            <a:ext cx="12826312" cy="67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245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21243F24-7B18-DF44-CBA0-A0E285C8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BA6B56-42EA-397B-D920-58D7BA68E03D}"/>
              </a:ext>
            </a:extLst>
          </p:cNvPr>
          <p:cNvSpPr txBox="1"/>
          <p:nvPr/>
        </p:nvSpPr>
        <p:spPr>
          <a:xfrm>
            <a:off x="4572000" y="305742"/>
            <a:ext cx="9144000" cy="54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2800" dirty="0">
                <a:solidFill>
                  <a:schemeClr val="bg1"/>
                </a:solidFill>
                <a:latin typeface="Michroma" panose="020B0604020202020204" charset="0"/>
              </a:rPr>
              <a:t> Market &amp; Business Analysis</a:t>
            </a:r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317B30DA-8EF5-C364-8769-35893215C27B}"/>
              </a:ext>
            </a:extLst>
          </p:cNvPr>
          <p:cNvSpPr/>
          <p:nvPr/>
        </p:nvSpPr>
        <p:spPr>
          <a:xfrm>
            <a:off x="5357143" y="371022"/>
            <a:ext cx="510565" cy="47922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9;p14">
            <a:extLst>
              <a:ext uri="{FF2B5EF4-FFF2-40B4-BE49-F238E27FC236}">
                <a16:creationId xmlns:a16="http://schemas.microsoft.com/office/drawing/2014/main" id="{F1F31D34-1705-1437-2512-F30488B3C146}"/>
              </a:ext>
            </a:extLst>
          </p:cNvPr>
          <p:cNvSpPr/>
          <p:nvPr/>
        </p:nvSpPr>
        <p:spPr>
          <a:xfrm>
            <a:off x="12482523" y="338382"/>
            <a:ext cx="510565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1C7986E-3C40-50A5-F164-7F1B6EAA3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78" y="1686605"/>
            <a:ext cx="14482915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Target Users: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Students, early-career professionals, and career counselors form the core user base.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Market Opportunity: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Global career counseling market valued at ~$2.7B with rapid EdTech growth (&gt; $300B by 2027).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Feasibility: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Easy to develop and deploy as a low-cost web or mobile app using available datasets and APIs.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Integration Potential: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Can connect with platforms like LinkedIn, Coursera, and job portals for enhanced functionality.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Scalability: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Expand from individual users to institutions and enterprises with premium features like analytics, mentorship, and resume tools.</a:t>
            </a:r>
          </a:p>
        </p:txBody>
      </p:sp>
    </p:spTree>
    <p:extLst>
      <p:ext uri="{BB962C8B-B14F-4D97-AF65-F5344CB8AC3E}">
        <p14:creationId xmlns:p14="http://schemas.microsoft.com/office/powerpoint/2010/main" val="358372532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4"/>
        </a:solidFill>
        <a:effectLst/>
      </p:bgPr>
    </p:bg>
    <p:spTree>
      <p:nvGrpSpPr>
        <p:cNvPr id="1" name="Shape 208">
          <a:extLst>
            <a:ext uri="{FF2B5EF4-FFF2-40B4-BE49-F238E27FC236}">
              <a16:creationId xmlns:a16="http://schemas.microsoft.com/office/drawing/2014/main" id="{787262D5-CEB3-4120-5B34-8115FE74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FF9FB-AC58-F1EA-F705-9A336B980019}"/>
              </a:ext>
            </a:extLst>
          </p:cNvPr>
          <p:cNvSpPr txBox="1"/>
          <p:nvPr/>
        </p:nvSpPr>
        <p:spPr>
          <a:xfrm>
            <a:off x="4572000" y="305742"/>
            <a:ext cx="9144000" cy="1535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800" dirty="0">
                <a:solidFill>
                  <a:schemeClr val="bg1"/>
                </a:solidFill>
                <a:latin typeface="Michroma" panose="020B060402020202020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hroma" panose="020B0604020202020204" charset="0"/>
              </a:rPr>
              <a:t>Impact – Social, Technical, or Business Value</a:t>
            </a:r>
            <a:endParaRPr lang="en-IN" sz="2800" dirty="0">
              <a:solidFill>
                <a:schemeClr val="bg1"/>
              </a:solidFill>
              <a:latin typeface="Michroma" panose="020B0604020202020204" charset="0"/>
            </a:endParaRPr>
          </a:p>
          <a:p>
            <a:pPr lvl="0" algn="ctr">
              <a:lnSpc>
                <a:spcPct val="115000"/>
              </a:lnSpc>
            </a:pPr>
            <a:endParaRPr lang="en-US" sz="2800" dirty="0">
              <a:solidFill>
                <a:schemeClr val="bg1"/>
              </a:solidFill>
              <a:latin typeface="Michroma" panose="020B0604020202020204" charset="0"/>
            </a:endParaRPr>
          </a:p>
        </p:txBody>
      </p:sp>
      <p:sp>
        <p:nvSpPr>
          <p:cNvPr id="2" name="Google Shape;139;p14">
            <a:extLst>
              <a:ext uri="{FF2B5EF4-FFF2-40B4-BE49-F238E27FC236}">
                <a16:creationId xmlns:a16="http://schemas.microsoft.com/office/drawing/2014/main" id="{0C8FF5C7-A276-AE76-9896-68A629AC50B3}"/>
              </a:ext>
            </a:extLst>
          </p:cNvPr>
          <p:cNvSpPr/>
          <p:nvPr/>
        </p:nvSpPr>
        <p:spPr>
          <a:xfrm>
            <a:off x="4316717" y="400184"/>
            <a:ext cx="510565" cy="47922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139;p14">
            <a:extLst>
              <a:ext uri="{FF2B5EF4-FFF2-40B4-BE49-F238E27FC236}">
                <a16:creationId xmlns:a16="http://schemas.microsoft.com/office/drawing/2014/main" id="{5449A6A0-2F5F-1985-B9AC-CEAC088E261C}"/>
              </a:ext>
            </a:extLst>
          </p:cNvPr>
          <p:cNvSpPr/>
          <p:nvPr/>
        </p:nvSpPr>
        <p:spPr>
          <a:xfrm>
            <a:off x="13665449" y="400184"/>
            <a:ext cx="510565" cy="544508"/>
          </a:xfrm>
          <a:custGeom>
            <a:avLst/>
            <a:gdLst/>
            <a:ahLst/>
            <a:cxnLst/>
            <a:rect l="l" t="t" r="r" b="b"/>
            <a:pathLst>
              <a:path w="729478" h="765674" extrusionOk="0">
                <a:moveTo>
                  <a:pt x="0" y="0"/>
                </a:moveTo>
                <a:lnTo>
                  <a:pt x="729478" y="0"/>
                </a:lnTo>
                <a:lnTo>
                  <a:pt x="729478" y="765674"/>
                </a:lnTo>
                <a:lnTo>
                  <a:pt x="0" y="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FC399C-537B-3D43-0525-CB172893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78" y="1471163"/>
            <a:ext cx="14482915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Social Impact:</a:t>
            </a: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Makes career counseling accessible, affordable, and inclusive for all learners.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Educational Benefit:</a:t>
            </a: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Empowers students to make informed career choices and reduce skill mismatches.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Technical Impact:</a:t>
            </a: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Leverages AI for personalized recommendations and real-time education–employment insights.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Business Potential:</a:t>
            </a: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Enables partnerships with EdTech and job platforms for integrated career solutions.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Scalability &amp; Sustainability:</a:t>
            </a:r>
            <a:r>
              <a:rPr lang="en-US" sz="2800" dirty="0">
                <a:solidFill>
                  <a:schemeClr val="bg1"/>
                </a:solidFill>
                <a:latin typeface="Montserrat Medium" panose="00000600000000000000" pitchFamily="2" charset="0"/>
              </a:rPr>
              <a:t> Operates as a SaaS model for institutions, ensuring long-term revenue and social impact.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314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dvertising Report Slides">
  <a:themeElements>
    <a:clrScheme name="Office">
      <a:dk1>
        <a:srgbClr val="131314"/>
      </a:dk1>
      <a:lt1>
        <a:srgbClr val="FFFFFF"/>
      </a:lt1>
      <a:dk2>
        <a:srgbClr val="D9D9D9"/>
      </a:dk2>
      <a:lt2>
        <a:srgbClr val="545454"/>
      </a:lt2>
      <a:accent1>
        <a:srgbClr val="4A15A3"/>
      </a:accent1>
      <a:accent2>
        <a:srgbClr val="C5F4BD"/>
      </a:accent2>
      <a:accent3>
        <a:srgbClr val="FFD7F3"/>
      </a:accent3>
      <a:accent4>
        <a:srgbClr val="C67DF0"/>
      </a:accent4>
      <a:accent5>
        <a:srgbClr val="888888"/>
      </a:accent5>
      <a:accent6>
        <a:srgbClr val="FFD7F3"/>
      </a:accent6>
      <a:hlink>
        <a:srgbClr val="C67DF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750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Medium</vt:lpstr>
      <vt:lpstr>Calibri</vt:lpstr>
      <vt:lpstr>Montserrat</vt:lpstr>
      <vt:lpstr>Arial</vt:lpstr>
      <vt:lpstr>Wingdings</vt:lpstr>
      <vt:lpstr>Michroma</vt:lpstr>
      <vt:lpstr>Advertising Report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Sujay Dharmavar</cp:lastModifiedBy>
  <cp:revision>10</cp:revision>
  <dcterms:modified xsi:type="dcterms:W3CDTF">2025-10-04T11:16:43Z</dcterms:modified>
</cp:coreProperties>
</file>